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3" r:id="rId2"/>
    <p:sldId id="265" r:id="rId3"/>
    <p:sldId id="257" r:id="rId4"/>
    <p:sldId id="274" r:id="rId5"/>
    <p:sldId id="270" r:id="rId6"/>
    <p:sldId id="268" r:id="rId7"/>
    <p:sldId id="272" r:id="rId8"/>
    <p:sldId id="271" r:id="rId9"/>
    <p:sldId id="279" r:id="rId10"/>
    <p:sldId id="280" r:id="rId11"/>
    <p:sldId id="260" r:id="rId12"/>
    <p:sldId id="259" r:id="rId13"/>
    <p:sldId id="277" r:id="rId14"/>
    <p:sldId id="258" r:id="rId15"/>
    <p:sldId id="261" r:id="rId16"/>
    <p:sldId id="278" r:id="rId17"/>
    <p:sldId id="281" r:id="rId18"/>
  </p:sldIdLst>
  <p:sldSz cx="9144000" cy="6858000" type="screen4x3"/>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78744" autoAdjust="0"/>
  </p:normalViewPr>
  <p:slideViewPr>
    <p:cSldViewPr snapToGrid="0">
      <p:cViewPr varScale="1">
        <p:scale>
          <a:sx n="62" d="100"/>
          <a:sy n="62" d="100"/>
        </p:scale>
        <p:origin x="1896" y="48"/>
      </p:cViewPr>
      <p:guideLst/>
    </p:cSldViewPr>
  </p:slideViewPr>
  <p:notesTextViewPr>
    <p:cViewPr>
      <p:scale>
        <a:sx n="1" d="1"/>
        <a:sy n="1" d="1"/>
      </p:scale>
      <p:origin x="0" y="0"/>
    </p:cViewPr>
  </p:notesTextViewPr>
  <p:notesViewPr>
    <p:cSldViewPr snapToGrid="0">
      <p:cViewPr varScale="1">
        <p:scale>
          <a:sx n="90" d="100"/>
          <a:sy n="90" d="100"/>
        </p:scale>
        <p:origin x="369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4" name="Slide Image Placeholder 3"/>
          <p:cNvSpPr>
            <a:spLocks noGrp="1" noRot="1" noChangeAspect="1"/>
          </p:cNvSpPr>
          <p:nvPr>
            <p:ph type="sldImg" idx="2"/>
          </p:nvPr>
        </p:nvSpPr>
        <p:spPr>
          <a:xfrm>
            <a:off x="1384300" y="1163638"/>
            <a:ext cx="4186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dirty="0"/>
              <a:t>Click to edit Master text styles</a:t>
            </a:r>
          </a:p>
        </p:txBody>
      </p:sp>
      <p:sp>
        <p:nvSpPr>
          <p:cNvPr id="7" name="Slide Number Placeholder 6"/>
          <p:cNvSpPr>
            <a:spLocks noGrp="1"/>
          </p:cNvSpPr>
          <p:nvPr>
            <p:ph type="sldNum" sz="quarter" idx="5"/>
          </p:nvPr>
        </p:nvSpPr>
        <p:spPr>
          <a:xfrm>
            <a:off x="6000570" y="8603890"/>
            <a:ext cx="693874" cy="467071"/>
          </a:xfrm>
          <a:prstGeom prst="rect">
            <a:avLst/>
          </a:prstGeom>
        </p:spPr>
        <p:txBody>
          <a:bodyPr vert="horz" lIns="92930" tIns="46465" rIns="92930" bIns="46465" rtlCol="0" anchor="b"/>
          <a:lstStyle>
            <a:lvl1pPr algn="r">
              <a:defRPr sz="1600" b="1">
                <a:solidFill>
                  <a:srgbClr val="0070C0"/>
                </a:solidFill>
              </a:defRPr>
            </a:lvl1pPr>
          </a:lstStyle>
          <a:p>
            <a:fld id="{A6F3B369-E44F-4807-A0DF-B2C820A1A836}" type="slidenum">
              <a:rPr lang="en-US" smtClean="0"/>
              <a:pPr/>
              <a:t>‹#›</a:t>
            </a:fld>
            <a:endParaRPr lang="en-US" dirty="0"/>
          </a:p>
        </p:txBody>
      </p:sp>
    </p:spTree>
    <p:extLst>
      <p:ext uri="{BB962C8B-B14F-4D97-AF65-F5344CB8AC3E}">
        <p14:creationId xmlns:p14="http://schemas.microsoft.com/office/powerpoint/2010/main" val="1265092346"/>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topic is right up my alley.</a:t>
            </a:r>
          </a:p>
          <a:p>
            <a:r>
              <a:rPr lang="en-US" dirty="0"/>
              <a:t>I’m</a:t>
            </a:r>
            <a:r>
              <a:rPr lang="en-US" baseline="0" dirty="0"/>
              <a:t> a mathematician by degree and a Nuclear Training Instructor by trade.</a:t>
            </a:r>
          </a:p>
          <a:p>
            <a:r>
              <a:rPr lang="en-US" baseline="0" dirty="0"/>
              <a:t>For those who know me well, there will probably be some eye-rolling during parts of this presentation.</a:t>
            </a:r>
          </a:p>
          <a:p>
            <a:r>
              <a:rPr lang="en-US" baseline="0" dirty="0"/>
              <a:t>For those who don’t know me well, you’ll figure me out pretty quick.</a:t>
            </a:r>
          </a:p>
          <a:p>
            <a:endParaRPr lang="en-US" dirty="0"/>
          </a:p>
        </p:txBody>
      </p:sp>
      <p:sp>
        <p:nvSpPr>
          <p:cNvPr id="4" name="Slide Number Placeholder 3"/>
          <p:cNvSpPr>
            <a:spLocks noGrp="1"/>
          </p:cNvSpPr>
          <p:nvPr>
            <p:ph type="sldNum" sz="quarter" idx="10"/>
          </p:nvPr>
        </p:nvSpPr>
        <p:spPr/>
        <p:txBody>
          <a:bodyPr/>
          <a:lstStyle/>
          <a:p>
            <a:fld id="{A6F3B369-E44F-4807-A0DF-B2C820A1A836}" type="slidenum">
              <a:rPr lang="en-US" smtClean="0"/>
              <a:pPr/>
              <a:t>1</a:t>
            </a:fld>
            <a:endParaRPr lang="en-US" dirty="0"/>
          </a:p>
        </p:txBody>
      </p:sp>
    </p:spTree>
    <p:extLst>
      <p:ext uri="{BB962C8B-B14F-4D97-AF65-F5344CB8AC3E}">
        <p14:creationId xmlns:p14="http://schemas.microsoft.com/office/powerpoint/2010/main" val="2405043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a:t>
            </a:r>
            <a:r>
              <a:rPr lang="en-US" baseline="0" dirty="0"/>
              <a:t> program, they are calling the edge of the “borderline” strike zone at about </a:t>
            </a:r>
            <a:r>
              <a:rPr lang="en-US" b="1" baseline="0" dirty="0"/>
              <a:t>±0.97 </a:t>
            </a:r>
            <a:r>
              <a:rPr lang="en-US" baseline="0" dirty="0"/>
              <a:t>which is about </a:t>
            </a:r>
            <a:r>
              <a:rPr lang="en-US" b="1" baseline="0" dirty="0"/>
              <a:t>1.5 inches </a:t>
            </a:r>
            <a:r>
              <a:rPr lang="en-US" baseline="0" dirty="0"/>
              <a:t>off the plate. Solid and dashed lines were added by me for clarity.</a:t>
            </a:r>
          </a:p>
          <a:p>
            <a:endParaRPr lang="en-US" baseline="0" dirty="0"/>
          </a:p>
          <a:p>
            <a:r>
              <a:rPr lang="en-US" baseline="0" dirty="0"/>
              <a:t>This plot also does not show if pitches were for a RH or LH batter or from RH or LH pitcher.  This would have to be gleaned from the raw data.</a:t>
            </a:r>
          </a:p>
          <a:p>
            <a:endParaRPr lang="en-US" baseline="0" dirty="0"/>
          </a:p>
          <a:p>
            <a:r>
              <a:rPr lang="en-US" baseline="0" dirty="0"/>
              <a:t>By not seeing video, we don’t know if some of these “called ball” pitches in zone or on border were butchered by the catcher or if some of the “called strike” pitches were “Confidence strikes” for a struggling pitcher.</a:t>
            </a:r>
          </a:p>
          <a:p>
            <a:endParaRPr lang="en-US" baseline="0" dirty="0"/>
          </a:p>
          <a:p>
            <a:r>
              <a:rPr lang="en-US" sz="1800" b="0" i="1" baseline="0" dirty="0">
                <a:effectLst>
                  <a:outerShdw blurRad="38100" dist="38100" dir="2700000" algn="tl">
                    <a:srgbClr val="000000">
                      <a:alpha val="43137"/>
                    </a:srgbClr>
                  </a:outerShdw>
                </a:effectLst>
              </a:rPr>
              <a:t>Give DB some time to discuss Paul </a:t>
            </a:r>
            <a:r>
              <a:rPr lang="en-US" sz="1800" b="0" i="1" baseline="0" dirty="0" err="1">
                <a:effectLst>
                  <a:outerShdw blurRad="38100" dist="38100" dir="2700000" algn="tl">
                    <a:srgbClr val="000000">
                      <a:alpha val="43137"/>
                    </a:srgbClr>
                  </a:outerShdw>
                </a:effectLst>
              </a:rPr>
              <a:t>Guillie’s</a:t>
            </a:r>
            <a:r>
              <a:rPr lang="en-US" sz="1800" b="0" i="1" baseline="0" dirty="0">
                <a:effectLst>
                  <a:outerShdw blurRad="38100" dist="38100" dir="2700000" algn="tl">
                    <a:srgbClr val="000000">
                      <a:alpha val="43137"/>
                    </a:srgbClr>
                  </a:outerShdw>
                </a:effectLst>
              </a:rPr>
              <a:t> expectations for accuracy and then Dave’s expectations for accuracy in the SAC/CC.</a:t>
            </a:r>
            <a:endParaRPr lang="en-US" sz="1800" b="0" i="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A6F3B369-E44F-4807-A0DF-B2C820A1A836}" type="slidenum">
              <a:rPr lang="en-US" smtClean="0"/>
              <a:pPr/>
              <a:t>10</a:t>
            </a:fld>
            <a:endParaRPr lang="en-US" dirty="0"/>
          </a:p>
        </p:txBody>
      </p:sp>
    </p:spTree>
    <p:extLst>
      <p:ext uri="{BB962C8B-B14F-4D97-AF65-F5344CB8AC3E}">
        <p14:creationId xmlns:p14="http://schemas.microsoft.com/office/powerpoint/2010/main" val="2489358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Ned Timmerman story.</a:t>
            </a:r>
          </a:p>
        </p:txBody>
      </p:sp>
      <p:sp>
        <p:nvSpPr>
          <p:cNvPr id="4" name="Slide Number Placeholder 3"/>
          <p:cNvSpPr>
            <a:spLocks noGrp="1"/>
          </p:cNvSpPr>
          <p:nvPr>
            <p:ph type="sldNum" sz="quarter" idx="10"/>
          </p:nvPr>
        </p:nvSpPr>
        <p:spPr/>
        <p:txBody>
          <a:bodyPr/>
          <a:lstStyle/>
          <a:p>
            <a:fld id="{A6F3B369-E44F-4807-A0DF-B2C820A1A836}" type="slidenum">
              <a:rPr lang="en-US" smtClean="0"/>
              <a:pPr/>
              <a:t>11</a:t>
            </a:fld>
            <a:endParaRPr lang="en-US" dirty="0"/>
          </a:p>
        </p:txBody>
      </p:sp>
    </p:spTree>
    <p:extLst>
      <p:ext uri="{BB962C8B-B14F-4D97-AF65-F5344CB8AC3E}">
        <p14:creationId xmlns:p14="http://schemas.microsoft.com/office/powerpoint/2010/main" val="2383774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personal story about inside curve</a:t>
            </a:r>
            <a:r>
              <a:rPr lang="en-US" baseline="0" dirty="0"/>
              <a:t> balls.</a:t>
            </a:r>
            <a:endParaRPr lang="en-US" dirty="0"/>
          </a:p>
        </p:txBody>
      </p:sp>
      <p:sp>
        <p:nvSpPr>
          <p:cNvPr id="4" name="Slide Number Placeholder 3"/>
          <p:cNvSpPr>
            <a:spLocks noGrp="1"/>
          </p:cNvSpPr>
          <p:nvPr>
            <p:ph type="sldNum" sz="quarter" idx="10"/>
          </p:nvPr>
        </p:nvSpPr>
        <p:spPr/>
        <p:txBody>
          <a:bodyPr/>
          <a:lstStyle/>
          <a:p>
            <a:fld id="{A6F3B369-E44F-4807-A0DF-B2C820A1A836}" type="slidenum">
              <a:rPr lang="en-US" smtClean="0"/>
              <a:pPr/>
              <a:t>12</a:t>
            </a:fld>
            <a:endParaRPr lang="en-US" dirty="0"/>
          </a:p>
        </p:txBody>
      </p:sp>
    </p:spTree>
    <p:extLst>
      <p:ext uri="{BB962C8B-B14F-4D97-AF65-F5344CB8AC3E}">
        <p14:creationId xmlns:p14="http://schemas.microsoft.com/office/powerpoint/2010/main" val="2013872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story about inside curve</a:t>
            </a:r>
            <a:r>
              <a:rPr lang="en-US" baseline="0" dirty="0"/>
              <a:t> balls.</a:t>
            </a:r>
            <a:endParaRPr lang="en-US" dirty="0"/>
          </a:p>
        </p:txBody>
      </p:sp>
      <p:sp>
        <p:nvSpPr>
          <p:cNvPr id="4" name="Slide Number Placeholder 3"/>
          <p:cNvSpPr>
            <a:spLocks noGrp="1"/>
          </p:cNvSpPr>
          <p:nvPr>
            <p:ph type="sldNum" sz="quarter" idx="10"/>
          </p:nvPr>
        </p:nvSpPr>
        <p:spPr/>
        <p:txBody>
          <a:bodyPr/>
          <a:lstStyle/>
          <a:p>
            <a:fld id="{A6F3B369-E44F-4807-A0DF-B2C820A1A836}" type="slidenum">
              <a:rPr lang="en-US" smtClean="0"/>
              <a:pPr/>
              <a:t>13</a:t>
            </a:fld>
            <a:endParaRPr lang="en-US" dirty="0"/>
          </a:p>
        </p:txBody>
      </p:sp>
    </p:spTree>
    <p:extLst>
      <p:ext uri="{BB962C8B-B14F-4D97-AF65-F5344CB8AC3E}">
        <p14:creationId xmlns:p14="http://schemas.microsoft.com/office/powerpoint/2010/main" val="1571317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F3B369-E44F-4807-A0DF-B2C820A1A836}" type="slidenum">
              <a:rPr lang="en-US" smtClean="0"/>
              <a:pPr/>
              <a:t>14</a:t>
            </a:fld>
            <a:endParaRPr lang="en-US" dirty="0"/>
          </a:p>
        </p:txBody>
      </p:sp>
    </p:spTree>
    <p:extLst>
      <p:ext uri="{BB962C8B-B14F-4D97-AF65-F5344CB8AC3E}">
        <p14:creationId xmlns:p14="http://schemas.microsoft.com/office/powerpoint/2010/main" val="3523594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about</a:t>
            </a:r>
            <a:r>
              <a:rPr lang="en-US" baseline="0" dirty="0"/>
              <a:t> Paul Taylor story</a:t>
            </a:r>
            <a:endParaRPr lang="en-US" dirty="0"/>
          </a:p>
        </p:txBody>
      </p:sp>
      <p:sp>
        <p:nvSpPr>
          <p:cNvPr id="4" name="Slide Number Placeholder 3"/>
          <p:cNvSpPr>
            <a:spLocks noGrp="1"/>
          </p:cNvSpPr>
          <p:nvPr>
            <p:ph type="sldNum" sz="quarter" idx="10"/>
          </p:nvPr>
        </p:nvSpPr>
        <p:spPr/>
        <p:txBody>
          <a:bodyPr/>
          <a:lstStyle/>
          <a:p>
            <a:fld id="{A6F3B369-E44F-4807-A0DF-B2C820A1A836}" type="slidenum">
              <a:rPr lang="en-US" smtClean="0"/>
              <a:pPr/>
              <a:t>15</a:t>
            </a:fld>
            <a:endParaRPr lang="en-US" dirty="0"/>
          </a:p>
        </p:txBody>
      </p:sp>
    </p:spTree>
    <p:extLst>
      <p:ext uri="{BB962C8B-B14F-4D97-AF65-F5344CB8AC3E}">
        <p14:creationId xmlns:p14="http://schemas.microsoft.com/office/powerpoint/2010/main" val="3789910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F3B369-E44F-4807-A0DF-B2C820A1A836}" type="slidenum">
              <a:rPr lang="en-US" smtClean="0"/>
              <a:pPr/>
              <a:t>16</a:t>
            </a:fld>
            <a:endParaRPr lang="en-US" dirty="0"/>
          </a:p>
        </p:txBody>
      </p:sp>
    </p:spTree>
    <p:extLst>
      <p:ext uri="{BB962C8B-B14F-4D97-AF65-F5344CB8AC3E}">
        <p14:creationId xmlns:p14="http://schemas.microsoft.com/office/powerpoint/2010/main" val="4156273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F3B369-E44F-4807-A0DF-B2C820A1A836}" type="slidenum">
              <a:rPr lang="en-US" smtClean="0"/>
              <a:pPr/>
              <a:t>17</a:t>
            </a:fld>
            <a:endParaRPr lang="en-US" dirty="0"/>
          </a:p>
        </p:txBody>
      </p:sp>
    </p:spTree>
    <p:extLst>
      <p:ext uri="{BB962C8B-B14F-4D97-AF65-F5344CB8AC3E}">
        <p14:creationId xmlns:p14="http://schemas.microsoft.com/office/powerpoint/2010/main" val="3227697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F3B369-E44F-4807-A0DF-B2C820A1A836}" type="slidenum">
              <a:rPr lang="en-US" smtClean="0"/>
              <a:pPr/>
              <a:t>2</a:t>
            </a:fld>
            <a:endParaRPr lang="en-US" dirty="0"/>
          </a:p>
        </p:txBody>
      </p:sp>
    </p:spTree>
    <p:extLst>
      <p:ext uri="{BB962C8B-B14F-4D97-AF65-F5344CB8AC3E}">
        <p14:creationId xmlns:p14="http://schemas.microsoft.com/office/powerpoint/2010/main" val="3866822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F3B369-E44F-4807-A0DF-B2C820A1A836}" type="slidenum">
              <a:rPr lang="en-US" smtClean="0"/>
              <a:pPr/>
              <a:t>3</a:t>
            </a:fld>
            <a:endParaRPr lang="en-US" dirty="0"/>
          </a:p>
        </p:txBody>
      </p:sp>
    </p:spTree>
    <p:extLst>
      <p:ext uri="{BB962C8B-B14F-4D97-AF65-F5344CB8AC3E}">
        <p14:creationId xmlns:p14="http://schemas.microsoft.com/office/powerpoint/2010/main" val="3202314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clip only shows only about ¼ of the columns on the report.</a:t>
            </a:r>
          </a:p>
        </p:txBody>
      </p:sp>
      <p:sp>
        <p:nvSpPr>
          <p:cNvPr id="4" name="Slide Number Placeholder 3"/>
          <p:cNvSpPr>
            <a:spLocks noGrp="1"/>
          </p:cNvSpPr>
          <p:nvPr>
            <p:ph type="sldNum" sz="quarter" idx="10"/>
          </p:nvPr>
        </p:nvSpPr>
        <p:spPr/>
        <p:txBody>
          <a:bodyPr/>
          <a:lstStyle/>
          <a:p>
            <a:fld id="{A6F3B369-E44F-4807-A0DF-B2C820A1A836}" type="slidenum">
              <a:rPr lang="en-US" smtClean="0"/>
              <a:t>4</a:t>
            </a:fld>
            <a:endParaRPr lang="en-US"/>
          </a:p>
        </p:txBody>
      </p:sp>
    </p:spTree>
    <p:extLst>
      <p:ext uri="{BB962C8B-B14F-4D97-AF65-F5344CB8AC3E}">
        <p14:creationId xmlns:p14="http://schemas.microsoft.com/office/powerpoint/2010/main" val="3448644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F3B369-E44F-4807-A0DF-B2C820A1A836}" type="slidenum">
              <a:rPr lang="en-US" smtClean="0"/>
              <a:pPr/>
              <a:t>5</a:t>
            </a:fld>
            <a:endParaRPr lang="en-US" dirty="0"/>
          </a:p>
        </p:txBody>
      </p:sp>
    </p:spTree>
    <p:extLst>
      <p:ext uri="{BB962C8B-B14F-4D97-AF65-F5344CB8AC3E}">
        <p14:creationId xmlns:p14="http://schemas.microsoft.com/office/powerpoint/2010/main" val="370726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Trackman report including Pitching Result Key and highlighted pitches.</a:t>
            </a:r>
          </a:p>
          <a:p>
            <a:endParaRPr lang="en-US" dirty="0"/>
          </a:p>
          <a:p>
            <a:pPr defTabSz="929305"/>
            <a:r>
              <a:rPr lang="en-US" dirty="0"/>
              <a:t>Trackman will usually have a different report for each pitcher.</a:t>
            </a:r>
          </a:p>
          <a:p>
            <a:pPr defTabSz="929305"/>
            <a:endParaRPr lang="en-US" dirty="0"/>
          </a:p>
          <a:p>
            <a:pPr defTabSz="929305"/>
            <a:r>
              <a:rPr lang="en-US" dirty="0"/>
              <a:t>When</a:t>
            </a:r>
            <a:r>
              <a:rPr lang="en-US" baseline="0" dirty="0"/>
              <a:t> you look at Trackman plot along with a game video, you’ll be able to see where each individual pitch is on the plot.</a:t>
            </a:r>
            <a:endParaRPr lang="en-US" dirty="0"/>
          </a:p>
          <a:p>
            <a:endParaRPr lang="en-US" dirty="0"/>
          </a:p>
          <a:p>
            <a:pPr defTabSz="929305">
              <a:defRPr/>
            </a:pPr>
            <a:r>
              <a:rPr lang="en-US" dirty="0"/>
              <a:t>1.</a:t>
            </a:r>
            <a:r>
              <a:rPr lang="en-US" baseline="0" dirty="0"/>
              <a:t>&amp;2.&amp;3.  </a:t>
            </a:r>
            <a:r>
              <a:rPr lang="en-US" dirty="0"/>
              <a:t>High outside miss and low pitch miss and i</a:t>
            </a:r>
            <a:r>
              <a:rPr lang="en-US" baseline="0" dirty="0"/>
              <a:t>nside corner to LH batter</a:t>
            </a:r>
            <a:endParaRPr lang="en-US" dirty="0"/>
          </a:p>
          <a:p>
            <a:r>
              <a:rPr lang="en-US" dirty="0"/>
              <a:t>4.    Outside</a:t>
            </a:r>
            <a:r>
              <a:rPr lang="en-US" baseline="0" dirty="0"/>
              <a:t> corner</a:t>
            </a:r>
          </a:p>
          <a:p>
            <a:r>
              <a:rPr lang="en-US" baseline="0" dirty="0"/>
              <a:t>5.    Low outside  -- tell story about attempted bunt and bad data on pitch call</a:t>
            </a:r>
          </a:p>
          <a:p>
            <a:endParaRPr lang="en-US" dirty="0"/>
          </a:p>
        </p:txBody>
      </p:sp>
      <p:sp>
        <p:nvSpPr>
          <p:cNvPr id="4" name="Slide Number Placeholder 3"/>
          <p:cNvSpPr>
            <a:spLocks noGrp="1"/>
          </p:cNvSpPr>
          <p:nvPr>
            <p:ph type="sldNum" sz="quarter" idx="10"/>
          </p:nvPr>
        </p:nvSpPr>
        <p:spPr/>
        <p:txBody>
          <a:bodyPr/>
          <a:lstStyle/>
          <a:p>
            <a:fld id="{A6F3B369-E44F-4807-A0DF-B2C820A1A836}" type="slidenum">
              <a:rPr lang="en-US" smtClean="0"/>
              <a:t>6</a:t>
            </a:fld>
            <a:endParaRPr lang="en-US"/>
          </a:p>
        </p:txBody>
      </p:sp>
    </p:spTree>
    <p:extLst>
      <p:ext uri="{BB962C8B-B14F-4D97-AF65-F5344CB8AC3E}">
        <p14:creationId xmlns:p14="http://schemas.microsoft.com/office/powerpoint/2010/main" val="2201193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PERRY RAMICONE’s philosophy!</a:t>
            </a:r>
            <a:r>
              <a:rPr lang="en-US" baseline="0" dirty="0"/>
              <a:t>  It is neither right or wrong.  Don’t think this is gospel and what you should call for the strike zone.</a:t>
            </a:r>
            <a:endParaRPr lang="en-US" dirty="0"/>
          </a:p>
          <a:p>
            <a:endParaRPr lang="en-US" dirty="0"/>
          </a:p>
          <a:p>
            <a:r>
              <a:rPr lang="en-US" dirty="0"/>
              <a:t>Later on, DB is going</a:t>
            </a:r>
            <a:r>
              <a:rPr lang="en-US" baseline="0" dirty="0"/>
              <a:t> to talk his expectations for the SAC and Conference Carolina baseball.</a:t>
            </a:r>
            <a:endParaRPr lang="en-US" dirty="0"/>
          </a:p>
        </p:txBody>
      </p:sp>
      <p:sp>
        <p:nvSpPr>
          <p:cNvPr id="4" name="Slide Number Placeholder 3"/>
          <p:cNvSpPr>
            <a:spLocks noGrp="1"/>
          </p:cNvSpPr>
          <p:nvPr>
            <p:ph type="sldNum" sz="quarter" idx="10"/>
          </p:nvPr>
        </p:nvSpPr>
        <p:spPr/>
        <p:txBody>
          <a:bodyPr/>
          <a:lstStyle/>
          <a:p>
            <a:fld id="{A6F3B369-E44F-4807-A0DF-B2C820A1A836}" type="slidenum">
              <a:rPr lang="en-US" smtClean="0"/>
              <a:pPr/>
              <a:t>7</a:t>
            </a:fld>
            <a:endParaRPr lang="en-US" dirty="0"/>
          </a:p>
        </p:txBody>
      </p:sp>
    </p:spTree>
    <p:extLst>
      <p:ext uri="{BB962C8B-B14F-4D97-AF65-F5344CB8AC3E}">
        <p14:creationId xmlns:p14="http://schemas.microsoft.com/office/powerpoint/2010/main" val="270593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solid blue line is showing</a:t>
            </a:r>
            <a:r>
              <a:rPr lang="en-US" baseline="0" dirty="0"/>
              <a:t> the edge of the strike zone for a pitch in the “channel”.</a:t>
            </a:r>
          </a:p>
          <a:p>
            <a:endParaRPr lang="en-US" baseline="0" dirty="0"/>
          </a:p>
          <a:p>
            <a:r>
              <a:rPr lang="en-US" baseline="0" dirty="0"/>
              <a:t>The dashed blue line shows the “Perry Ramicone” margin of error that he can live with.</a:t>
            </a:r>
          </a:p>
          <a:p>
            <a:endParaRPr lang="en-US" baseline="0" dirty="0"/>
          </a:p>
          <a:p>
            <a:r>
              <a:rPr lang="en-US" baseline="0" dirty="0"/>
              <a:t>The Trackman version I am showing does not tabulate correct, missed, or borderline pitches.  The next will show a pitch analysis that counts and calculates these values.</a:t>
            </a:r>
            <a:endParaRPr lang="en-US" dirty="0"/>
          </a:p>
        </p:txBody>
      </p:sp>
      <p:sp>
        <p:nvSpPr>
          <p:cNvPr id="4" name="Slide Number Placeholder 3"/>
          <p:cNvSpPr>
            <a:spLocks noGrp="1"/>
          </p:cNvSpPr>
          <p:nvPr>
            <p:ph type="sldNum" sz="quarter" idx="10"/>
          </p:nvPr>
        </p:nvSpPr>
        <p:spPr/>
        <p:txBody>
          <a:bodyPr/>
          <a:lstStyle/>
          <a:p>
            <a:fld id="{A6F3B369-E44F-4807-A0DF-B2C820A1A836}" type="slidenum">
              <a:rPr lang="en-US" smtClean="0"/>
              <a:pPr/>
              <a:t>8</a:t>
            </a:fld>
            <a:endParaRPr lang="en-US" dirty="0"/>
          </a:p>
        </p:txBody>
      </p:sp>
    </p:spTree>
    <p:extLst>
      <p:ext uri="{BB962C8B-B14F-4D97-AF65-F5344CB8AC3E}">
        <p14:creationId xmlns:p14="http://schemas.microsoft.com/office/powerpoint/2010/main" val="35028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pitch analysis give to DB from the SEC</a:t>
            </a:r>
            <a:r>
              <a:rPr lang="en-US" baseline="0" dirty="0"/>
              <a:t> </a:t>
            </a:r>
            <a:r>
              <a:rPr lang="en-US" dirty="0"/>
              <a:t>conference office/coordinator.</a:t>
            </a:r>
          </a:p>
          <a:p>
            <a:endParaRPr lang="en-US" dirty="0"/>
          </a:p>
          <a:p>
            <a:r>
              <a:rPr lang="en-US" dirty="0"/>
              <a:t>It appears to be from Trackman as the horizontal and vertical coordinates appear to be identical. </a:t>
            </a:r>
          </a:p>
          <a:p>
            <a:endParaRPr lang="en-US" dirty="0"/>
          </a:p>
          <a:p>
            <a:r>
              <a:rPr lang="en-US" dirty="0"/>
              <a:t>A report that identifies the number and percentage of correct, missed, and borderline pitches is supplied.  This can be very useful.</a:t>
            </a:r>
          </a:p>
        </p:txBody>
      </p:sp>
      <p:sp>
        <p:nvSpPr>
          <p:cNvPr id="4" name="Slide Number Placeholder 3"/>
          <p:cNvSpPr>
            <a:spLocks noGrp="1"/>
          </p:cNvSpPr>
          <p:nvPr>
            <p:ph type="sldNum" sz="quarter" idx="10"/>
          </p:nvPr>
        </p:nvSpPr>
        <p:spPr/>
        <p:txBody>
          <a:bodyPr/>
          <a:lstStyle/>
          <a:p>
            <a:fld id="{A6F3B369-E44F-4807-A0DF-B2C820A1A836}" type="slidenum">
              <a:rPr lang="en-US" smtClean="0"/>
              <a:pPr/>
              <a:t>9</a:t>
            </a:fld>
            <a:endParaRPr lang="en-US" dirty="0"/>
          </a:p>
        </p:txBody>
      </p:sp>
    </p:spTree>
    <p:extLst>
      <p:ext uri="{BB962C8B-B14F-4D97-AF65-F5344CB8AC3E}">
        <p14:creationId xmlns:p14="http://schemas.microsoft.com/office/powerpoint/2010/main" val="2825295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4A6A7-7591-4D7E-A0BB-401312694027}" type="slidenum">
              <a:rPr lang="en-US" smtClean="0"/>
              <a:t>‹#›</a:t>
            </a:fld>
            <a:endParaRPr lang="en-US"/>
          </a:p>
        </p:txBody>
      </p:sp>
    </p:spTree>
    <p:extLst>
      <p:ext uri="{BB962C8B-B14F-4D97-AF65-F5344CB8AC3E}">
        <p14:creationId xmlns:p14="http://schemas.microsoft.com/office/powerpoint/2010/main" val="3497952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4A6A7-7591-4D7E-A0BB-401312694027}" type="slidenum">
              <a:rPr lang="en-US" smtClean="0"/>
              <a:t>‹#›</a:t>
            </a:fld>
            <a:endParaRPr lang="en-US"/>
          </a:p>
        </p:txBody>
      </p:sp>
    </p:spTree>
    <p:extLst>
      <p:ext uri="{BB962C8B-B14F-4D97-AF65-F5344CB8AC3E}">
        <p14:creationId xmlns:p14="http://schemas.microsoft.com/office/powerpoint/2010/main" val="129118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4A6A7-7591-4D7E-A0BB-401312694027}" type="slidenum">
              <a:rPr lang="en-US" smtClean="0"/>
              <a:t>‹#›</a:t>
            </a:fld>
            <a:endParaRPr lang="en-US"/>
          </a:p>
        </p:txBody>
      </p:sp>
    </p:spTree>
    <p:extLst>
      <p:ext uri="{BB962C8B-B14F-4D97-AF65-F5344CB8AC3E}">
        <p14:creationId xmlns:p14="http://schemas.microsoft.com/office/powerpoint/2010/main" val="3373989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6524"/>
            <a:ext cx="7886700" cy="683533"/>
          </a:xfrm>
        </p:spPr>
        <p:txBody>
          <a:bodyPr/>
          <a:lstStyle>
            <a:lvl1pPr>
              <a:defRPr>
                <a:solidFill>
                  <a:srgbClr val="002060"/>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a:xfrm>
            <a:off x="628650" y="965200"/>
            <a:ext cx="7886700" cy="5211763"/>
          </a:xfrm>
        </p:spPr>
        <p:txBody>
          <a:bodyPr/>
          <a:lstStyle>
            <a:lvl1pPr>
              <a:defRPr>
                <a:solidFill>
                  <a:srgbClr val="0070C0"/>
                </a:solidFill>
              </a:defRPr>
            </a:lvl1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sz="1400" b="1">
                <a:solidFill>
                  <a:srgbClr val="0070C0"/>
                </a:solidFill>
              </a:defRPr>
            </a:lvl1pPr>
          </a:lstStyle>
          <a:p>
            <a:fld id="{BFA4A6A7-7591-4D7E-A0BB-401312694027}" type="slidenum">
              <a:rPr lang="en-US" smtClean="0"/>
              <a:pPr/>
              <a:t>‹#›</a:t>
            </a:fld>
            <a:endParaRPr lang="en-US" dirty="0"/>
          </a:p>
        </p:txBody>
      </p:sp>
    </p:spTree>
    <p:extLst>
      <p:ext uri="{BB962C8B-B14F-4D97-AF65-F5344CB8AC3E}">
        <p14:creationId xmlns:p14="http://schemas.microsoft.com/office/powerpoint/2010/main" val="162765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4A6A7-7591-4D7E-A0BB-401312694027}" type="slidenum">
              <a:rPr lang="en-US" smtClean="0"/>
              <a:t>‹#›</a:t>
            </a:fld>
            <a:endParaRPr lang="en-US"/>
          </a:p>
        </p:txBody>
      </p:sp>
    </p:spTree>
    <p:extLst>
      <p:ext uri="{BB962C8B-B14F-4D97-AF65-F5344CB8AC3E}">
        <p14:creationId xmlns:p14="http://schemas.microsoft.com/office/powerpoint/2010/main" val="3458744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A4A6A7-7591-4D7E-A0BB-401312694027}" type="slidenum">
              <a:rPr lang="en-US" smtClean="0"/>
              <a:t>‹#›</a:t>
            </a:fld>
            <a:endParaRPr lang="en-US"/>
          </a:p>
        </p:txBody>
      </p:sp>
    </p:spTree>
    <p:extLst>
      <p:ext uri="{BB962C8B-B14F-4D97-AF65-F5344CB8AC3E}">
        <p14:creationId xmlns:p14="http://schemas.microsoft.com/office/powerpoint/2010/main" val="2245617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A4A6A7-7591-4D7E-A0BB-401312694027}" type="slidenum">
              <a:rPr lang="en-US" smtClean="0"/>
              <a:t>‹#›</a:t>
            </a:fld>
            <a:endParaRPr lang="en-US"/>
          </a:p>
        </p:txBody>
      </p:sp>
    </p:spTree>
    <p:extLst>
      <p:ext uri="{BB962C8B-B14F-4D97-AF65-F5344CB8AC3E}">
        <p14:creationId xmlns:p14="http://schemas.microsoft.com/office/powerpoint/2010/main" val="44048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A4A6A7-7591-4D7E-A0BB-401312694027}" type="slidenum">
              <a:rPr lang="en-US" smtClean="0"/>
              <a:t>‹#›</a:t>
            </a:fld>
            <a:endParaRPr lang="en-US"/>
          </a:p>
        </p:txBody>
      </p:sp>
    </p:spTree>
    <p:extLst>
      <p:ext uri="{BB962C8B-B14F-4D97-AF65-F5344CB8AC3E}">
        <p14:creationId xmlns:p14="http://schemas.microsoft.com/office/powerpoint/2010/main" val="62981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A4A6A7-7591-4D7E-A0BB-401312694027}" type="slidenum">
              <a:rPr lang="en-US" smtClean="0"/>
              <a:t>‹#›</a:t>
            </a:fld>
            <a:endParaRPr lang="en-US"/>
          </a:p>
        </p:txBody>
      </p:sp>
    </p:spTree>
    <p:extLst>
      <p:ext uri="{BB962C8B-B14F-4D97-AF65-F5344CB8AC3E}">
        <p14:creationId xmlns:p14="http://schemas.microsoft.com/office/powerpoint/2010/main" val="325384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A4A6A7-7591-4D7E-A0BB-401312694027}" type="slidenum">
              <a:rPr lang="en-US" smtClean="0"/>
              <a:t>‹#›</a:t>
            </a:fld>
            <a:endParaRPr lang="en-US"/>
          </a:p>
        </p:txBody>
      </p:sp>
    </p:spTree>
    <p:extLst>
      <p:ext uri="{BB962C8B-B14F-4D97-AF65-F5344CB8AC3E}">
        <p14:creationId xmlns:p14="http://schemas.microsoft.com/office/powerpoint/2010/main" val="222837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A4A6A7-7591-4D7E-A0BB-401312694027}" type="slidenum">
              <a:rPr lang="en-US" smtClean="0"/>
              <a:t>‹#›</a:t>
            </a:fld>
            <a:endParaRPr lang="en-US"/>
          </a:p>
        </p:txBody>
      </p:sp>
    </p:spTree>
    <p:extLst>
      <p:ext uri="{BB962C8B-B14F-4D97-AF65-F5344CB8AC3E}">
        <p14:creationId xmlns:p14="http://schemas.microsoft.com/office/powerpoint/2010/main" val="2089373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4A6A7-7591-4D7E-A0BB-401312694027}" type="slidenum">
              <a:rPr lang="en-US" smtClean="0"/>
              <a:t>‹#›</a:t>
            </a:fld>
            <a:endParaRPr lang="en-US"/>
          </a:p>
        </p:txBody>
      </p:sp>
    </p:spTree>
    <p:extLst>
      <p:ext uri="{BB962C8B-B14F-4D97-AF65-F5344CB8AC3E}">
        <p14:creationId xmlns:p14="http://schemas.microsoft.com/office/powerpoint/2010/main" val="324357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235" y="2362875"/>
            <a:ext cx="7772400" cy="1759441"/>
          </a:xfrm>
        </p:spPr>
        <p:txBody>
          <a:bodyPr>
            <a:normAutofit/>
          </a:bodyPr>
          <a:lstStyle/>
          <a:p>
            <a:r>
              <a:rPr lang="en-US" sz="5400" dirty="0">
                <a:solidFill>
                  <a:srgbClr val="002060"/>
                </a:solidFill>
                <a:effectLst>
                  <a:outerShdw blurRad="38100" dist="38100" dir="2700000" algn="tl">
                    <a:srgbClr val="000000">
                      <a:alpha val="43137"/>
                    </a:srgbClr>
                  </a:outerShdw>
                </a:effectLst>
              </a:rPr>
              <a:t>Using Technology to Improve Your Platework</a:t>
            </a:r>
          </a:p>
        </p:txBody>
      </p:sp>
      <p:pic>
        <p:nvPicPr>
          <p:cNvPr id="1026" name="Picture 2" descr="Baseball Umpire clipart. Free download transparent .PNG | Creazill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4548" y="4529364"/>
            <a:ext cx="1691235" cy="22534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seball Umpire Cliparts - Cliparts Z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654" y="0"/>
            <a:ext cx="2225310" cy="21957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ushnell Velocity Speed Gun 101911 B&amp;amp;H Photo Vide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6371" y="485905"/>
            <a:ext cx="1709866" cy="17098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rack Man Driving Ran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508" y="4786402"/>
            <a:ext cx="4076912" cy="150110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FA4A6A7-7591-4D7E-A0BB-401312694027}" type="slidenum">
              <a:rPr lang="en-US" smtClean="0"/>
              <a:t>1</a:t>
            </a:fld>
            <a:endParaRPr lang="en-US"/>
          </a:p>
        </p:txBody>
      </p:sp>
    </p:spTree>
    <p:extLst>
      <p:ext uri="{BB962C8B-B14F-4D97-AF65-F5344CB8AC3E}">
        <p14:creationId xmlns:p14="http://schemas.microsoft.com/office/powerpoint/2010/main" val="4196806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FA4A6A7-7591-4D7E-A0BB-401312694027}" type="slidenum">
              <a:rPr lang="en-US" smtClean="0"/>
              <a:pPr/>
              <a:t>10</a:t>
            </a:fld>
            <a:endParaRPr lang="en-US" dirty="0"/>
          </a:p>
        </p:txBody>
      </p:sp>
      <p:pic>
        <p:nvPicPr>
          <p:cNvPr id="5" name="Picture 4"/>
          <p:cNvPicPr>
            <a:picLocks noChangeAspect="1"/>
          </p:cNvPicPr>
          <p:nvPr/>
        </p:nvPicPr>
        <p:blipFill>
          <a:blip r:embed="rId3"/>
          <a:stretch>
            <a:fillRect/>
          </a:stretch>
        </p:blipFill>
        <p:spPr>
          <a:xfrm>
            <a:off x="0" y="0"/>
            <a:ext cx="9144000" cy="6793907"/>
          </a:xfrm>
          <a:prstGeom prst="rect">
            <a:avLst/>
          </a:prstGeom>
        </p:spPr>
      </p:pic>
      <p:sp>
        <p:nvSpPr>
          <p:cNvPr id="6" name="Rectangle 5"/>
          <p:cNvSpPr/>
          <p:nvPr/>
        </p:nvSpPr>
        <p:spPr>
          <a:xfrm>
            <a:off x="3570051" y="2268370"/>
            <a:ext cx="2101175" cy="2361996"/>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16207" y="1934387"/>
            <a:ext cx="2814942" cy="3016991"/>
          </a:xfrm>
          <a:prstGeom prst="rect">
            <a:avLst/>
          </a:prstGeom>
          <a:noFill/>
          <a:ln w="19050">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4855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E794C1-00B2-42FD-9701-36CD6EC6248B}"/>
              </a:ext>
            </a:extLst>
          </p:cNvPr>
          <p:cNvSpPr>
            <a:spLocks noGrp="1"/>
          </p:cNvSpPr>
          <p:nvPr>
            <p:ph type="title"/>
          </p:nvPr>
        </p:nvSpPr>
        <p:spPr/>
        <p:txBody>
          <a:bodyPr>
            <a:normAutofit fontScale="90000"/>
          </a:bodyPr>
          <a:lstStyle/>
          <a:p>
            <a:r>
              <a:rPr lang="en-US" dirty="0"/>
              <a:t>Trackman Thoughts</a:t>
            </a:r>
          </a:p>
        </p:txBody>
      </p:sp>
      <p:sp>
        <p:nvSpPr>
          <p:cNvPr id="5" name="Content Placeholder 4">
            <a:extLst>
              <a:ext uri="{FF2B5EF4-FFF2-40B4-BE49-F238E27FC236}">
                <a16:creationId xmlns:a16="http://schemas.microsoft.com/office/drawing/2014/main" id="{21A41026-14B9-4B89-9814-610A279D1961}"/>
              </a:ext>
            </a:extLst>
          </p:cNvPr>
          <p:cNvSpPr>
            <a:spLocks noGrp="1"/>
          </p:cNvSpPr>
          <p:nvPr>
            <p:ph idx="1"/>
          </p:nvPr>
        </p:nvSpPr>
        <p:spPr>
          <a:xfrm>
            <a:off x="628649" y="820057"/>
            <a:ext cx="8224405" cy="5901419"/>
          </a:xfrm>
        </p:spPr>
        <p:txBody>
          <a:bodyPr>
            <a:normAutofit fontScale="85000" lnSpcReduction="10000"/>
          </a:bodyPr>
          <a:lstStyle/>
          <a:p>
            <a:r>
              <a:rPr lang="en-US" dirty="0"/>
              <a:t>Don’t get caught up with getting every pitch perfect.  If we were that good, our season would run from April until September.</a:t>
            </a:r>
          </a:p>
          <a:p>
            <a:r>
              <a:rPr lang="en-US" dirty="0"/>
              <a:t>Don’t necessarily call the Trackman strike zone.  You may not go as high and may expand the corners.</a:t>
            </a:r>
          </a:p>
          <a:p>
            <a:r>
              <a:rPr lang="en-US" dirty="0">
                <a:effectLst>
                  <a:outerShdw blurRad="38100" dist="38100" dir="2700000" algn="tl">
                    <a:srgbClr val="000000">
                      <a:alpha val="43137"/>
                    </a:srgbClr>
                  </a:outerShdw>
                </a:effectLst>
              </a:rPr>
              <a:t>Use Trackman as a tool </a:t>
            </a:r>
            <a:r>
              <a:rPr lang="en-US" dirty="0"/>
              <a:t>– Look for trends.  Do I go farther on the outside corner for LH batters than RH batters? Are you missing the low pitch</a:t>
            </a:r>
          </a:p>
          <a:p>
            <a:r>
              <a:rPr lang="en-US" dirty="0"/>
              <a:t>Recognize you’re going to miss more pitches in a game where 350 pitches are thrown than when 250 pitches are thrown.</a:t>
            </a:r>
          </a:p>
          <a:p>
            <a:r>
              <a:rPr lang="en-US" dirty="0"/>
              <a:t>Try to analyze Trackman charts while watching video – Did the catcher butcher the pitch? Are you missing pitches on check swings?</a:t>
            </a:r>
          </a:p>
          <a:p>
            <a:r>
              <a:rPr lang="en-US" dirty="0"/>
              <a:t>Remember that the box show on the pitch display doesn’t adjust for the height of batter and that the top and bottom of the strike zone is determined as the batter is </a:t>
            </a:r>
            <a:r>
              <a:rPr lang="en-US" dirty="0">
                <a:effectLst>
                  <a:outerShdw blurRad="38100" dist="38100" dir="2700000" algn="tl">
                    <a:srgbClr val="000000">
                      <a:alpha val="43137"/>
                    </a:srgbClr>
                  </a:outerShdw>
                </a:effectLst>
              </a:rPr>
              <a:t>prepared to swing at the pitch, </a:t>
            </a:r>
            <a:r>
              <a:rPr lang="en-US" dirty="0"/>
              <a:t>not when they are standing straight up.</a:t>
            </a:r>
            <a:endParaRPr lang="en-US"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BFA4A6A7-7591-4D7E-A0BB-401312694027}" type="slidenum">
              <a:rPr lang="en-US" smtClean="0"/>
              <a:pPr/>
              <a:t>11</a:t>
            </a:fld>
            <a:endParaRPr lang="en-US" dirty="0"/>
          </a:p>
        </p:txBody>
      </p:sp>
    </p:spTree>
    <p:extLst>
      <p:ext uri="{BB962C8B-B14F-4D97-AF65-F5344CB8AC3E}">
        <p14:creationId xmlns:p14="http://schemas.microsoft.com/office/powerpoint/2010/main" val="63291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1000"/>
                                        <p:tgtEl>
                                          <p:spTgt spid="5">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left)">
                                      <p:cBhvr>
                                        <p:cTn id="13" dur="1000"/>
                                        <p:tgtEl>
                                          <p:spTgt spid="5">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left)">
                                      <p:cBhvr>
                                        <p:cTn id="16" dur="10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wipe(left)">
                                      <p:cBhvr>
                                        <p:cTn id="21" dur="10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wipe(left)">
                                      <p:cBhvr>
                                        <p:cTn id="26"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26509-C125-4E32-BAC5-7F8C8EFDE8E8}"/>
              </a:ext>
            </a:extLst>
          </p:cNvPr>
          <p:cNvSpPr>
            <a:spLocks noGrp="1"/>
          </p:cNvSpPr>
          <p:nvPr>
            <p:ph type="title"/>
          </p:nvPr>
        </p:nvSpPr>
        <p:spPr/>
        <p:txBody>
          <a:bodyPr>
            <a:normAutofit fontScale="90000"/>
          </a:bodyPr>
          <a:lstStyle/>
          <a:p>
            <a:r>
              <a:rPr lang="en-US" dirty="0"/>
              <a:t>Video From CF Camera</a:t>
            </a:r>
          </a:p>
        </p:txBody>
      </p:sp>
      <p:sp>
        <p:nvSpPr>
          <p:cNvPr id="3" name="Content Placeholder 2">
            <a:extLst>
              <a:ext uri="{FF2B5EF4-FFF2-40B4-BE49-F238E27FC236}">
                <a16:creationId xmlns:a16="http://schemas.microsoft.com/office/drawing/2014/main" id="{6D8EBC92-FC77-4596-90AE-7B2DF02ABFD2}"/>
              </a:ext>
            </a:extLst>
          </p:cNvPr>
          <p:cNvSpPr>
            <a:spLocks noGrp="1"/>
          </p:cNvSpPr>
          <p:nvPr>
            <p:ph idx="1"/>
          </p:nvPr>
        </p:nvSpPr>
        <p:spPr>
          <a:xfrm>
            <a:off x="628650" y="965200"/>
            <a:ext cx="7886700" cy="5756276"/>
          </a:xfrm>
        </p:spPr>
        <p:txBody>
          <a:bodyPr>
            <a:normAutofit fontScale="92500" lnSpcReduction="10000"/>
          </a:bodyPr>
          <a:lstStyle/>
          <a:p>
            <a:r>
              <a:rPr lang="en-US" dirty="0"/>
              <a:t>Even if you are not able to get Trackman data, video from the CF camera is next best thing if the game is being shown on television or closed circuit.</a:t>
            </a:r>
          </a:p>
          <a:p>
            <a:r>
              <a:rPr lang="en-US" dirty="0"/>
              <a:t>Some things to keep in mind watching video from CF camera:</a:t>
            </a:r>
          </a:p>
          <a:p>
            <a:pPr lvl="1"/>
            <a:r>
              <a:rPr lang="en-US" dirty="0"/>
              <a:t>Many times, it will difficult to see home plate to gauge inside and outside pitches.</a:t>
            </a:r>
          </a:p>
          <a:p>
            <a:pPr lvl="1"/>
            <a:r>
              <a:rPr lang="en-US" dirty="0"/>
              <a:t>The camera will make the baseball look farther outside on RH batter and farther inside on LH batter.</a:t>
            </a:r>
          </a:p>
          <a:p>
            <a:pPr lvl="1"/>
            <a:r>
              <a:rPr lang="en-US" dirty="0"/>
              <a:t>Video will show catchers with excessive glove movement and butchering pitches.</a:t>
            </a:r>
          </a:p>
          <a:p>
            <a:r>
              <a:rPr lang="en-US" dirty="0"/>
              <a:t>If you are not able to see the corners of the plate from the camera, you can put a piece of tape on the monitor to indicate the corners or stretch a piece of string or a rubber band around your monitor to see if you are going too far inside, outside, up, or down on pitches.</a:t>
            </a:r>
          </a:p>
          <a:p>
            <a:pPr lvl="1"/>
            <a:endParaRPr lang="en-US" dirty="0"/>
          </a:p>
        </p:txBody>
      </p:sp>
      <p:sp>
        <p:nvSpPr>
          <p:cNvPr id="4" name="Slide Number Placeholder 3"/>
          <p:cNvSpPr>
            <a:spLocks noGrp="1"/>
          </p:cNvSpPr>
          <p:nvPr>
            <p:ph type="sldNum" sz="quarter" idx="12"/>
          </p:nvPr>
        </p:nvSpPr>
        <p:spPr/>
        <p:txBody>
          <a:bodyPr/>
          <a:lstStyle/>
          <a:p>
            <a:fld id="{BFA4A6A7-7591-4D7E-A0BB-401312694027}" type="slidenum">
              <a:rPr lang="en-US" smtClean="0"/>
              <a:pPr/>
              <a:t>12</a:t>
            </a:fld>
            <a:endParaRPr lang="en-US" dirty="0"/>
          </a:p>
        </p:txBody>
      </p:sp>
    </p:spTree>
    <p:extLst>
      <p:ext uri="{BB962C8B-B14F-4D97-AF65-F5344CB8AC3E}">
        <p14:creationId xmlns:p14="http://schemas.microsoft.com/office/powerpoint/2010/main" val="79859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1000"/>
                                        <p:tgtEl>
                                          <p:spTgt spid="3">
                                            <p:txEl>
                                              <p:pRg st="3" end="3"/>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1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26509-C125-4E32-BAC5-7F8C8EFDE8E8}"/>
              </a:ext>
            </a:extLst>
          </p:cNvPr>
          <p:cNvSpPr>
            <a:spLocks noGrp="1"/>
          </p:cNvSpPr>
          <p:nvPr>
            <p:ph type="title"/>
          </p:nvPr>
        </p:nvSpPr>
        <p:spPr/>
        <p:txBody>
          <a:bodyPr>
            <a:normAutofit fontScale="90000"/>
          </a:bodyPr>
          <a:lstStyle/>
          <a:p>
            <a:r>
              <a:rPr lang="en-US" dirty="0"/>
              <a:t>Video From CF Camera</a:t>
            </a:r>
          </a:p>
        </p:txBody>
      </p:sp>
      <p:sp>
        <p:nvSpPr>
          <p:cNvPr id="3" name="Content Placeholder 2">
            <a:extLst>
              <a:ext uri="{FF2B5EF4-FFF2-40B4-BE49-F238E27FC236}">
                <a16:creationId xmlns:a16="http://schemas.microsoft.com/office/drawing/2014/main" id="{6D8EBC92-FC77-4596-90AE-7B2DF02ABFD2}"/>
              </a:ext>
            </a:extLst>
          </p:cNvPr>
          <p:cNvSpPr>
            <a:spLocks noGrp="1"/>
          </p:cNvSpPr>
          <p:nvPr>
            <p:ph idx="1"/>
          </p:nvPr>
        </p:nvSpPr>
        <p:spPr>
          <a:xfrm>
            <a:off x="628650" y="965200"/>
            <a:ext cx="7886700" cy="5600970"/>
          </a:xfrm>
        </p:spPr>
        <p:txBody>
          <a:bodyPr>
            <a:normAutofit/>
          </a:bodyPr>
          <a:lstStyle/>
          <a:p>
            <a:r>
              <a:rPr lang="en-US" dirty="0"/>
              <a:t>In addition to watching pitches, you can also monitor your plate mechanics during the game:</a:t>
            </a:r>
          </a:p>
          <a:p>
            <a:pPr lvl="1"/>
            <a:r>
              <a:rPr lang="en-US" dirty="0"/>
              <a:t>How is my head height?</a:t>
            </a:r>
          </a:p>
          <a:p>
            <a:pPr lvl="1"/>
            <a:r>
              <a:rPr lang="en-US" dirty="0"/>
              <a:t>Find a reference point on the backstop.  Is the top of my head in the same place in the 8</a:t>
            </a:r>
            <a:r>
              <a:rPr lang="en-US" baseline="30000" dirty="0"/>
              <a:t>th</a:t>
            </a:r>
            <a:r>
              <a:rPr lang="en-US" dirty="0"/>
              <a:t> inning as it is in the 1</a:t>
            </a:r>
            <a:r>
              <a:rPr lang="en-US" baseline="30000" dirty="0"/>
              <a:t>st</a:t>
            </a:r>
            <a:r>
              <a:rPr lang="en-US" dirty="0"/>
              <a:t> inning</a:t>
            </a:r>
          </a:p>
          <a:p>
            <a:pPr lvl="1"/>
            <a:r>
              <a:rPr lang="en-US" dirty="0"/>
              <a:t>How is my slot position – If you are hidden by a RH batter, you may be too far in the slot</a:t>
            </a:r>
          </a:p>
          <a:p>
            <a:pPr lvl="1"/>
            <a:r>
              <a:rPr lang="en-US" dirty="0"/>
              <a:t>Am I moving my head excessively</a:t>
            </a:r>
          </a:p>
          <a:p>
            <a:pPr lvl="1"/>
            <a:r>
              <a:rPr lang="en-US" dirty="0"/>
              <a:t>How does my strike call/strike three call look</a:t>
            </a:r>
          </a:p>
          <a:p>
            <a:pPr lvl="1"/>
            <a:r>
              <a:rPr lang="en-US" dirty="0"/>
              <a:t>Did the batter intentionally move into a pitch</a:t>
            </a:r>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BFA4A6A7-7591-4D7E-A0BB-401312694027}" type="slidenum">
              <a:rPr lang="en-US" smtClean="0"/>
              <a:pPr/>
              <a:t>13</a:t>
            </a:fld>
            <a:endParaRPr lang="en-US" dirty="0"/>
          </a:p>
        </p:txBody>
      </p:sp>
    </p:spTree>
    <p:extLst>
      <p:ext uri="{BB962C8B-B14F-4D97-AF65-F5344CB8AC3E}">
        <p14:creationId xmlns:p14="http://schemas.microsoft.com/office/powerpoint/2010/main" val="201231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par>
                          <p:cTn id="20" fill="hold">
                            <p:stCondLst>
                              <p:cond delay="2500"/>
                            </p:stCondLst>
                            <p:childTnLst>
                              <p:par>
                                <p:cTn id="21" presetID="14" presetClass="entr" presetSubtype="1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par>
                          <p:cTn id="24" fill="hold">
                            <p:stCondLst>
                              <p:cond delay="3000"/>
                            </p:stCondLst>
                            <p:childTnLst>
                              <p:par>
                                <p:cTn id="25" presetID="14" presetClass="entr" presetSubtype="1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par>
                          <p:cTn id="28" fill="hold">
                            <p:stCondLst>
                              <p:cond delay="3500"/>
                            </p:stCondLst>
                            <p:childTnLst>
                              <p:par>
                                <p:cTn id="29" presetID="14" presetClass="entr" presetSubtype="1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E794C1-00B2-42FD-9701-36CD6EC6248B}"/>
              </a:ext>
            </a:extLst>
          </p:cNvPr>
          <p:cNvSpPr>
            <a:spLocks noGrp="1"/>
          </p:cNvSpPr>
          <p:nvPr>
            <p:ph type="title"/>
          </p:nvPr>
        </p:nvSpPr>
        <p:spPr/>
        <p:txBody>
          <a:bodyPr>
            <a:normAutofit fontScale="90000"/>
          </a:bodyPr>
          <a:lstStyle/>
          <a:p>
            <a:r>
              <a:rPr lang="en-US" dirty="0"/>
              <a:t>Video From Behind Home Plate</a:t>
            </a:r>
          </a:p>
        </p:txBody>
      </p:sp>
      <p:sp>
        <p:nvSpPr>
          <p:cNvPr id="5" name="Content Placeholder 4">
            <a:extLst>
              <a:ext uri="{FF2B5EF4-FFF2-40B4-BE49-F238E27FC236}">
                <a16:creationId xmlns:a16="http://schemas.microsoft.com/office/drawing/2014/main" id="{21A41026-14B9-4B89-9814-610A279D1961}"/>
              </a:ext>
            </a:extLst>
          </p:cNvPr>
          <p:cNvSpPr>
            <a:spLocks noGrp="1"/>
          </p:cNvSpPr>
          <p:nvPr>
            <p:ph idx="1"/>
          </p:nvPr>
        </p:nvSpPr>
        <p:spPr>
          <a:xfrm>
            <a:off x="628650" y="965200"/>
            <a:ext cx="7795503" cy="5211763"/>
          </a:xfrm>
        </p:spPr>
        <p:txBody>
          <a:bodyPr/>
          <a:lstStyle/>
          <a:p>
            <a:r>
              <a:rPr lang="en-US" dirty="0"/>
              <a:t>Limited on what you can learn about your plate work</a:t>
            </a:r>
          </a:p>
          <a:p>
            <a:pPr lvl="1"/>
            <a:r>
              <a:rPr lang="en-US" dirty="0"/>
              <a:t>Slot setup</a:t>
            </a:r>
          </a:p>
          <a:p>
            <a:pPr lvl="1"/>
            <a:r>
              <a:rPr lang="en-US" dirty="0"/>
              <a:t>Head movement</a:t>
            </a:r>
          </a:p>
          <a:p>
            <a:pPr lvl="1"/>
            <a:r>
              <a:rPr lang="en-US" dirty="0"/>
              <a:t>Strike mechanics</a:t>
            </a:r>
          </a:p>
          <a:p>
            <a:pPr lvl="1"/>
            <a:r>
              <a:rPr lang="en-US" dirty="0"/>
              <a:t>What did you call the pitch relative to the catcher’s glove</a:t>
            </a:r>
          </a:p>
        </p:txBody>
      </p:sp>
      <p:sp>
        <p:nvSpPr>
          <p:cNvPr id="2" name="Slide Number Placeholder 1"/>
          <p:cNvSpPr>
            <a:spLocks noGrp="1"/>
          </p:cNvSpPr>
          <p:nvPr>
            <p:ph type="sldNum" sz="quarter" idx="12"/>
          </p:nvPr>
        </p:nvSpPr>
        <p:spPr/>
        <p:txBody>
          <a:bodyPr/>
          <a:lstStyle/>
          <a:p>
            <a:fld id="{BFA4A6A7-7591-4D7E-A0BB-401312694027}" type="slidenum">
              <a:rPr lang="en-US" smtClean="0"/>
              <a:pPr/>
              <a:t>14</a:t>
            </a:fld>
            <a:endParaRPr lang="en-US" dirty="0"/>
          </a:p>
        </p:txBody>
      </p:sp>
    </p:spTree>
    <p:extLst>
      <p:ext uri="{BB962C8B-B14F-4D97-AF65-F5344CB8AC3E}">
        <p14:creationId xmlns:p14="http://schemas.microsoft.com/office/powerpoint/2010/main" val="189690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1" dur="500"/>
                                        <p:tgtEl>
                                          <p:spTgt spid="5">
                                            <p:txEl>
                                              <p:pRg st="1" end="1"/>
                                            </p:txEl>
                                          </p:spTgt>
                                        </p:tgtEl>
                                      </p:cBhvr>
                                    </p:animEffect>
                                  </p:childTnLst>
                                </p:cTn>
                              </p:par>
                              <p:par>
                                <p:cTn id="12" presetID="14" presetClass="entr" presetSubtype="10" fill="hold" nodeType="with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4" dur="500"/>
                                        <p:tgtEl>
                                          <p:spTgt spid="5">
                                            <p:txEl>
                                              <p:pRg st="2" end="2"/>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7" dur="500"/>
                                        <p:tgtEl>
                                          <p:spTgt spid="5">
                                            <p:txEl>
                                              <p:pRg st="3" end="3"/>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26509-C125-4E32-BAC5-7F8C8EFDE8E8}"/>
              </a:ext>
            </a:extLst>
          </p:cNvPr>
          <p:cNvSpPr>
            <a:spLocks noGrp="1"/>
          </p:cNvSpPr>
          <p:nvPr>
            <p:ph type="title"/>
          </p:nvPr>
        </p:nvSpPr>
        <p:spPr/>
        <p:txBody>
          <a:bodyPr>
            <a:normAutofit fontScale="90000"/>
          </a:bodyPr>
          <a:lstStyle/>
          <a:p>
            <a:r>
              <a:rPr lang="en-US" dirty="0"/>
              <a:t>Partner (non-technology)</a:t>
            </a:r>
          </a:p>
        </p:txBody>
      </p:sp>
      <p:sp>
        <p:nvSpPr>
          <p:cNvPr id="3" name="Content Placeholder 2">
            <a:extLst>
              <a:ext uri="{FF2B5EF4-FFF2-40B4-BE49-F238E27FC236}">
                <a16:creationId xmlns:a16="http://schemas.microsoft.com/office/drawing/2014/main" id="{6D8EBC92-FC77-4596-90AE-7B2DF02ABFD2}"/>
              </a:ext>
            </a:extLst>
          </p:cNvPr>
          <p:cNvSpPr>
            <a:spLocks noGrp="1"/>
          </p:cNvSpPr>
          <p:nvPr>
            <p:ph idx="1"/>
          </p:nvPr>
        </p:nvSpPr>
        <p:spPr/>
        <p:txBody>
          <a:bodyPr/>
          <a:lstStyle/>
          <a:p>
            <a:r>
              <a:rPr lang="en-US" dirty="0"/>
              <a:t>Use your partner as a resource for your mechanics or strike zone.</a:t>
            </a:r>
          </a:p>
          <a:p>
            <a:r>
              <a:rPr lang="en-US" dirty="0"/>
              <a:t>If a partner asks about a pitch or his strike zone, don’t tell them what </a:t>
            </a:r>
            <a:r>
              <a:rPr lang="en-US" dirty="0">
                <a:effectLst>
                  <a:outerShdw blurRad="38100" dist="38100" dir="2700000" algn="tl">
                    <a:srgbClr val="000000">
                      <a:alpha val="43137"/>
                    </a:srgbClr>
                  </a:outerShdw>
                </a:effectLst>
              </a:rPr>
              <a:t>you think</a:t>
            </a:r>
            <a:r>
              <a:rPr lang="en-US" dirty="0"/>
              <a:t> they want to hear.</a:t>
            </a:r>
          </a:p>
          <a:p>
            <a:r>
              <a:rPr lang="en-US" dirty="0"/>
              <a:t>Conversely, if you ask a partner about a pitch or your strike zone, don’t get upset if the response is not flattering – </a:t>
            </a:r>
            <a:r>
              <a:rPr lang="en-US" dirty="0">
                <a:effectLst>
                  <a:outerShdw blurRad="38100" dist="38100" dir="2700000" algn="tl">
                    <a:srgbClr val="000000">
                      <a:alpha val="43137"/>
                    </a:srgbClr>
                  </a:outerShdw>
                </a:effectLst>
              </a:rPr>
              <a:t>“Don’t ask the question if you don’t want to hear the answer.”</a:t>
            </a:r>
          </a:p>
        </p:txBody>
      </p:sp>
      <p:sp>
        <p:nvSpPr>
          <p:cNvPr id="4" name="Slide Number Placeholder 3"/>
          <p:cNvSpPr>
            <a:spLocks noGrp="1"/>
          </p:cNvSpPr>
          <p:nvPr>
            <p:ph type="sldNum" sz="quarter" idx="12"/>
          </p:nvPr>
        </p:nvSpPr>
        <p:spPr/>
        <p:txBody>
          <a:bodyPr/>
          <a:lstStyle/>
          <a:p>
            <a:fld id="{BFA4A6A7-7591-4D7E-A0BB-401312694027}" type="slidenum">
              <a:rPr lang="en-US" smtClean="0"/>
              <a:pPr/>
              <a:t>15</a:t>
            </a:fld>
            <a:endParaRPr lang="en-US" dirty="0"/>
          </a:p>
        </p:txBody>
      </p:sp>
    </p:spTree>
    <p:extLst>
      <p:ext uri="{BB962C8B-B14F-4D97-AF65-F5344CB8AC3E}">
        <p14:creationId xmlns:p14="http://schemas.microsoft.com/office/powerpoint/2010/main" val="3717957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42950" y="2538918"/>
            <a:ext cx="7772400" cy="1506065"/>
          </a:xfrm>
        </p:spPr>
        <p:txBody>
          <a:bodyPr>
            <a:normAutofit/>
          </a:bodyPr>
          <a:lstStyle/>
          <a:p>
            <a:r>
              <a:rPr lang="en-US" sz="9600" dirty="0">
                <a:solidFill>
                  <a:srgbClr val="002060"/>
                </a:solidFill>
                <a:effectLst>
                  <a:outerShdw blurRad="38100" dist="38100" dir="2700000" algn="tl">
                    <a:srgbClr val="000000">
                      <a:alpha val="43137"/>
                    </a:srgbClr>
                  </a:outerShdw>
                </a:effectLst>
              </a:rPr>
              <a:t>Questions?</a:t>
            </a:r>
          </a:p>
        </p:txBody>
      </p:sp>
      <p:sp>
        <p:nvSpPr>
          <p:cNvPr id="4" name="Slide Number Placeholder 3"/>
          <p:cNvSpPr>
            <a:spLocks noGrp="1"/>
          </p:cNvSpPr>
          <p:nvPr>
            <p:ph type="sldNum" sz="quarter" idx="12"/>
          </p:nvPr>
        </p:nvSpPr>
        <p:spPr/>
        <p:txBody>
          <a:bodyPr/>
          <a:lstStyle/>
          <a:p>
            <a:fld id="{BFA4A6A7-7591-4D7E-A0BB-401312694027}" type="slidenum">
              <a:rPr lang="en-US" sz="1400" b="1" smtClean="0">
                <a:solidFill>
                  <a:srgbClr val="0070C0"/>
                </a:solidFill>
              </a:rPr>
              <a:pPr/>
              <a:t>16</a:t>
            </a:fld>
            <a:endParaRPr lang="en-US" b="1" dirty="0">
              <a:solidFill>
                <a:srgbClr val="0070C0"/>
              </a:solidFill>
            </a:endParaRPr>
          </a:p>
        </p:txBody>
      </p:sp>
    </p:spTree>
    <p:extLst>
      <p:ext uri="{BB962C8B-B14F-4D97-AF65-F5344CB8AC3E}">
        <p14:creationId xmlns:p14="http://schemas.microsoft.com/office/powerpoint/2010/main" val="3246222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18260" y="2071327"/>
            <a:ext cx="7772400" cy="1506065"/>
          </a:xfrm>
        </p:spPr>
        <p:txBody>
          <a:bodyPr>
            <a:normAutofit/>
          </a:bodyPr>
          <a:lstStyle/>
          <a:p>
            <a:r>
              <a:rPr lang="en-US" sz="9600" dirty="0">
                <a:solidFill>
                  <a:srgbClr val="002060"/>
                </a:solidFill>
                <a:effectLst>
                  <a:outerShdw blurRad="38100" dist="38100" dir="2700000" algn="tl">
                    <a:srgbClr val="000000">
                      <a:alpha val="43137"/>
                    </a:srgbClr>
                  </a:outerShdw>
                </a:effectLst>
              </a:rPr>
              <a:t>The End</a:t>
            </a:r>
          </a:p>
        </p:txBody>
      </p:sp>
      <p:sp>
        <p:nvSpPr>
          <p:cNvPr id="4" name="Slide Number Placeholder 3"/>
          <p:cNvSpPr>
            <a:spLocks noGrp="1"/>
          </p:cNvSpPr>
          <p:nvPr>
            <p:ph type="sldNum" sz="quarter" idx="12"/>
          </p:nvPr>
        </p:nvSpPr>
        <p:spPr/>
        <p:txBody>
          <a:bodyPr/>
          <a:lstStyle/>
          <a:p>
            <a:fld id="{BFA4A6A7-7591-4D7E-A0BB-401312694027}" type="slidenum">
              <a:rPr lang="en-US" sz="1400" b="1" smtClean="0">
                <a:solidFill>
                  <a:srgbClr val="0070C0"/>
                </a:solidFill>
              </a:rPr>
              <a:pPr/>
              <a:t>17</a:t>
            </a:fld>
            <a:endParaRPr lang="en-US" sz="1600" b="1" dirty="0">
              <a:solidFill>
                <a:srgbClr val="0070C0"/>
              </a:solidFill>
            </a:endParaRPr>
          </a:p>
        </p:txBody>
      </p:sp>
      <p:sp>
        <p:nvSpPr>
          <p:cNvPr id="6" name="Title 4"/>
          <p:cNvSpPr txBox="1">
            <a:spLocks/>
          </p:cNvSpPr>
          <p:nvPr/>
        </p:nvSpPr>
        <p:spPr>
          <a:xfrm>
            <a:off x="742950" y="4291518"/>
            <a:ext cx="7772400" cy="150606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solidFill>
                  <a:srgbClr val="0070C0"/>
                </a:solidFill>
                <a:latin typeface="Goudy Old Style" panose="02020502050305020303" pitchFamily="18" charset="0"/>
              </a:rPr>
              <a:t>Have a great season and call lots of strikes! </a:t>
            </a:r>
          </a:p>
        </p:txBody>
      </p:sp>
    </p:spTree>
    <p:extLst>
      <p:ext uri="{BB962C8B-B14F-4D97-AF65-F5344CB8AC3E}">
        <p14:creationId xmlns:p14="http://schemas.microsoft.com/office/powerpoint/2010/main" val="797629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E794C1-00B2-42FD-9701-36CD6EC6248B}"/>
              </a:ext>
            </a:extLst>
          </p:cNvPr>
          <p:cNvSpPr>
            <a:spLocks noGrp="1"/>
          </p:cNvSpPr>
          <p:nvPr>
            <p:ph type="title"/>
          </p:nvPr>
        </p:nvSpPr>
        <p:spPr/>
        <p:txBody>
          <a:bodyPr>
            <a:normAutofit fontScale="90000"/>
          </a:bodyPr>
          <a:lstStyle/>
          <a:p>
            <a:r>
              <a:rPr lang="en-US" dirty="0"/>
              <a:t>Introduction</a:t>
            </a:r>
          </a:p>
        </p:txBody>
      </p:sp>
      <p:sp>
        <p:nvSpPr>
          <p:cNvPr id="5" name="Content Placeholder 4">
            <a:extLst>
              <a:ext uri="{FF2B5EF4-FFF2-40B4-BE49-F238E27FC236}">
                <a16:creationId xmlns:a16="http://schemas.microsoft.com/office/drawing/2014/main" id="{21A41026-14B9-4B89-9814-610A279D1961}"/>
              </a:ext>
            </a:extLst>
          </p:cNvPr>
          <p:cNvSpPr>
            <a:spLocks noGrp="1"/>
          </p:cNvSpPr>
          <p:nvPr>
            <p:ph idx="1"/>
          </p:nvPr>
        </p:nvSpPr>
        <p:spPr>
          <a:xfrm>
            <a:off x="628650" y="965200"/>
            <a:ext cx="7886700" cy="5513421"/>
          </a:xfrm>
        </p:spPr>
        <p:txBody>
          <a:bodyPr/>
          <a:lstStyle/>
          <a:p>
            <a:r>
              <a:rPr lang="en-US" dirty="0"/>
              <a:t>The use of video and Trackman pitch tracking software are invaluable resources in helping you as an umpire to gain consistency and confidence calling balls and strikes.</a:t>
            </a:r>
          </a:p>
          <a:p>
            <a:r>
              <a:rPr lang="en-US" dirty="0"/>
              <a:t>I will show you how to better understand the Trackman reports to maximize their benefit and give some philosophies to keep the information it provides in perspective.</a:t>
            </a:r>
          </a:p>
          <a:p>
            <a:r>
              <a:rPr lang="en-US" dirty="0"/>
              <a:t>I recognize many of you will not have access to this data, but if you are fortunate enough to work in a park that has full Trackman, you’ll better understand how to use this data.</a:t>
            </a:r>
          </a:p>
          <a:p>
            <a:endParaRPr lang="en-US" dirty="0"/>
          </a:p>
        </p:txBody>
      </p:sp>
      <p:sp>
        <p:nvSpPr>
          <p:cNvPr id="2" name="Slide Number Placeholder 1"/>
          <p:cNvSpPr>
            <a:spLocks noGrp="1"/>
          </p:cNvSpPr>
          <p:nvPr>
            <p:ph type="sldNum" sz="quarter" idx="12"/>
          </p:nvPr>
        </p:nvSpPr>
        <p:spPr/>
        <p:txBody>
          <a:bodyPr/>
          <a:lstStyle/>
          <a:p>
            <a:fld id="{BFA4A6A7-7591-4D7E-A0BB-401312694027}" type="slidenum">
              <a:rPr lang="en-US" smtClean="0"/>
              <a:pPr/>
              <a:t>2</a:t>
            </a:fld>
            <a:endParaRPr lang="en-US" dirty="0"/>
          </a:p>
        </p:txBody>
      </p:sp>
    </p:spTree>
    <p:extLst>
      <p:ext uri="{BB962C8B-B14F-4D97-AF65-F5344CB8AC3E}">
        <p14:creationId xmlns:p14="http://schemas.microsoft.com/office/powerpoint/2010/main" val="2811581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26509-C125-4E32-BAC5-7F8C8EFDE8E8}"/>
              </a:ext>
            </a:extLst>
          </p:cNvPr>
          <p:cNvSpPr>
            <a:spLocks noGrp="1"/>
          </p:cNvSpPr>
          <p:nvPr>
            <p:ph type="title"/>
          </p:nvPr>
        </p:nvSpPr>
        <p:spPr/>
        <p:txBody>
          <a:bodyPr>
            <a:normAutofit fontScale="90000"/>
          </a:bodyPr>
          <a:lstStyle/>
          <a:p>
            <a:r>
              <a:rPr lang="en-US" dirty="0"/>
              <a:t>Trackman</a:t>
            </a:r>
          </a:p>
        </p:txBody>
      </p:sp>
      <p:sp>
        <p:nvSpPr>
          <p:cNvPr id="3" name="Content Placeholder 2">
            <a:extLst>
              <a:ext uri="{FF2B5EF4-FFF2-40B4-BE49-F238E27FC236}">
                <a16:creationId xmlns:a16="http://schemas.microsoft.com/office/drawing/2014/main" id="{6D8EBC92-FC77-4596-90AE-7B2DF02ABFD2}"/>
              </a:ext>
            </a:extLst>
          </p:cNvPr>
          <p:cNvSpPr>
            <a:spLocks noGrp="1"/>
          </p:cNvSpPr>
          <p:nvPr>
            <p:ph idx="1"/>
          </p:nvPr>
        </p:nvSpPr>
        <p:spPr/>
        <p:txBody>
          <a:bodyPr/>
          <a:lstStyle/>
          <a:p>
            <a:r>
              <a:rPr lang="en-US" dirty="0"/>
              <a:t>Trackman was developed in 2003 to monitor golf ball flight.</a:t>
            </a:r>
          </a:p>
          <a:p>
            <a:r>
              <a:rPr lang="en-US" dirty="0"/>
              <a:t>In 2017, Trackman was being used in professional baseball to measure multiple data points of the baseball.</a:t>
            </a:r>
          </a:p>
          <a:p>
            <a:r>
              <a:rPr lang="en-US" dirty="0"/>
              <a:t>A Trackman report contains 75 Columns of data of which approximately 40 are numerical data points.</a:t>
            </a:r>
          </a:p>
          <a:p>
            <a:r>
              <a:rPr lang="en-US" dirty="0"/>
              <a:t>Of the 75 columns in the Trackman report, there  are only three columns that you should care about.</a:t>
            </a:r>
          </a:p>
          <a:p>
            <a:r>
              <a:rPr lang="en-US" dirty="0"/>
              <a:t>Where possible, review the data in Trackman in conjunction with watching a video of the game.</a:t>
            </a:r>
          </a:p>
          <a:p>
            <a:endParaRPr lang="en-US" dirty="0"/>
          </a:p>
        </p:txBody>
      </p:sp>
      <p:sp>
        <p:nvSpPr>
          <p:cNvPr id="4" name="Slide Number Placeholder 3"/>
          <p:cNvSpPr>
            <a:spLocks noGrp="1"/>
          </p:cNvSpPr>
          <p:nvPr>
            <p:ph type="sldNum" sz="quarter" idx="12"/>
          </p:nvPr>
        </p:nvSpPr>
        <p:spPr/>
        <p:txBody>
          <a:bodyPr/>
          <a:lstStyle/>
          <a:p>
            <a:fld id="{BFA4A6A7-7591-4D7E-A0BB-401312694027}" type="slidenum">
              <a:rPr lang="en-US" smtClean="0"/>
              <a:pPr/>
              <a:t>3</a:t>
            </a:fld>
            <a:endParaRPr lang="en-US" dirty="0"/>
          </a:p>
        </p:txBody>
      </p:sp>
    </p:spTree>
    <p:extLst>
      <p:ext uri="{BB962C8B-B14F-4D97-AF65-F5344CB8AC3E}">
        <p14:creationId xmlns:p14="http://schemas.microsoft.com/office/powerpoint/2010/main" val="283498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Trackman Data</a:t>
            </a:r>
          </a:p>
        </p:txBody>
      </p:sp>
      <p:sp>
        <p:nvSpPr>
          <p:cNvPr id="8" name="Content Placeholder 7"/>
          <p:cNvSpPr>
            <a:spLocks noGrp="1"/>
          </p:cNvSpPr>
          <p:nvPr>
            <p:ph idx="1"/>
          </p:nvPr>
        </p:nvSpPr>
        <p:spPr>
          <a:xfrm>
            <a:off x="628650" y="3939702"/>
            <a:ext cx="8067878" cy="1692512"/>
          </a:xfrm>
        </p:spPr>
        <p:txBody>
          <a:bodyPr/>
          <a:lstStyle/>
          <a:p>
            <a:r>
              <a:rPr lang="en-US" dirty="0"/>
              <a:t>The three columns that will benefit you the most are Pitch Call, Plate Height Location (</a:t>
            </a:r>
            <a:r>
              <a:rPr lang="en-US" dirty="0" err="1"/>
              <a:t>PlateLocHeight</a:t>
            </a:r>
            <a:r>
              <a:rPr lang="en-US" dirty="0"/>
              <a:t>), and Plate Side Location (</a:t>
            </a:r>
            <a:r>
              <a:rPr lang="en-US" dirty="0" err="1"/>
              <a:t>PlateLocSide</a:t>
            </a:r>
            <a:r>
              <a:rPr lang="en-US" dirty="0"/>
              <a:t>).</a:t>
            </a:r>
          </a:p>
        </p:txBody>
      </p:sp>
      <p:pic>
        <p:nvPicPr>
          <p:cNvPr id="4" name="Picture 3"/>
          <p:cNvPicPr>
            <a:picLocks noChangeAspect="1"/>
          </p:cNvPicPr>
          <p:nvPr/>
        </p:nvPicPr>
        <p:blipFill>
          <a:blip r:embed="rId3"/>
          <a:stretch>
            <a:fillRect/>
          </a:stretch>
        </p:blipFill>
        <p:spPr>
          <a:xfrm>
            <a:off x="0" y="928421"/>
            <a:ext cx="9144000" cy="2783941"/>
          </a:xfrm>
          <a:prstGeom prst="rect">
            <a:avLst/>
          </a:prstGeom>
        </p:spPr>
      </p:pic>
      <p:sp>
        <p:nvSpPr>
          <p:cNvPr id="5" name="Rectangle 4"/>
          <p:cNvSpPr/>
          <p:nvPr/>
        </p:nvSpPr>
        <p:spPr>
          <a:xfrm>
            <a:off x="0" y="914400"/>
            <a:ext cx="719847" cy="2797962"/>
          </a:xfrm>
          <a:prstGeom prst="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454629" y="928421"/>
            <a:ext cx="1241899" cy="2797962"/>
          </a:xfrm>
          <a:prstGeom prst="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BFA4A6A7-7591-4D7E-A0BB-401312694027}" type="slidenum">
              <a:rPr lang="en-US" smtClean="0"/>
              <a:pPr/>
              <a:t>4</a:t>
            </a:fld>
            <a:endParaRPr lang="en-US" dirty="0"/>
          </a:p>
        </p:txBody>
      </p:sp>
    </p:spTree>
    <p:extLst>
      <p:ext uri="{BB962C8B-B14F-4D97-AF65-F5344CB8AC3E}">
        <p14:creationId xmlns:p14="http://schemas.microsoft.com/office/powerpoint/2010/main" val="210983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1000"/>
                                        <p:tgtEl>
                                          <p:spTgt spid="8">
                                            <p:txEl>
                                              <p:pRg st="0" end="0"/>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Trackman</a:t>
            </a:r>
          </a:p>
        </p:txBody>
      </p:sp>
      <p:sp>
        <p:nvSpPr>
          <p:cNvPr id="3" name="Content Placeholder 2"/>
          <p:cNvSpPr>
            <a:spLocks noGrp="1"/>
          </p:cNvSpPr>
          <p:nvPr>
            <p:ph idx="1"/>
          </p:nvPr>
        </p:nvSpPr>
        <p:spPr>
          <a:xfrm>
            <a:off x="496112" y="965200"/>
            <a:ext cx="6829584" cy="5542604"/>
          </a:xfrm>
        </p:spPr>
        <p:txBody>
          <a:bodyPr>
            <a:normAutofit lnSpcReduction="10000"/>
          </a:bodyPr>
          <a:lstStyle/>
          <a:p>
            <a:r>
              <a:rPr lang="en-US" dirty="0"/>
              <a:t>Plate Location Side values are the distance from the center of home plate, in feet, for the </a:t>
            </a:r>
            <a:r>
              <a:rPr lang="en-US" u="sng" dirty="0">
                <a:effectLst>
                  <a:outerShdw blurRad="38100" dist="38100" dir="2700000" algn="tl">
                    <a:srgbClr val="000000">
                      <a:alpha val="43137"/>
                    </a:srgbClr>
                  </a:outerShdw>
                </a:effectLst>
              </a:rPr>
              <a:t>center</a:t>
            </a:r>
            <a:r>
              <a:rPr lang="en-US" dirty="0"/>
              <a:t> of the baseball as it crosses the front edge of home plate.</a:t>
            </a:r>
          </a:p>
          <a:p>
            <a:r>
              <a:rPr lang="en-US" dirty="0"/>
              <a:t>Positive number are to the </a:t>
            </a:r>
            <a:r>
              <a:rPr lang="en-US" dirty="0">
                <a:effectLst>
                  <a:outerShdw blurRad="38100" dist="38100" dir="2700000" algn="tl">
                    <a:srgbClr val="000000">
                      <a:alpha val="43137"/>
                    </a:srgbClr>
                  </a:outerShdw>
                </a:effectLst>
              </a:rPr>
              <a:t>right side </a:t>
            </a:r>
            <a:r>
              <a:rPr lang="en-US" dirty="0"/>
              <a:t>of the plate (inside to a right handed batter)</a:t>
            </a:r>
          </a:p>
          <a:p>
            <a:r>
              <a:rPr lang="en-US" dirty="0"/>
              <a:t>Negative number are to the </a:t>
            </a:r>
            <a:r>
              <a:rPr lang="en-US" dirty="0">
                <a:effectLst>
                  <a:outerShdw blurRad="38100" dist="38100" dir="2700000" algn="tl">
                    <a:srgbClr val="000000">
                      <a:alpha val="43137"/>
                    </a:srgbClr>
                  </a:outerShdw>
                </a:effectLst>
              </a:rPr>
              <a:t>left side </a:t>
            </a:r>
            <a:r>
              <a:rPr lang="en-US" dirty="0"/>
              <a:t>of the plate (outside to a right handed batter)</a:t>
            </a:r>
          </a:p>
          <a:p>
            <a:r>
              <a:rPr lang="en-US" dirty="0"/>
              <a:t>Plate Location Height values are the height of the ball as it crosses the front edge of home plate</a:t>
            </a:r>
          </a:p>
          <a:p>
            <a:pPr marL="0" indent="0">
              <a:buNone/>
            </a:pPr>
            <a:endParaRPr lang="en-US" dirty="0"/>
          </a:p>
          <a:p>
            <a:pPr marL="0" indent="0" algn="ctr">
              <a:buNone/>
            </a:pPr>
            <a:r>
              <a:rPr lang="en-US" dirty="0">
                <a:solidFill>
                  <a:srgbClr val="FF00FF"/>
                </a:solidFill>
                <a:effectLst>
                  <a:outerShdw blurRad="38100" dist="38100" dir="2700000" algn="tl">
                    <a:srgbClr val="000000">
                      <a:alpha val="43137"/>
                    </a:srgbClr>
                  </a:outerShdw>
                </a:effectLst>
              </a:rPr>
              <a:t>So how do these values translate to balls and strike at home plate?</a:t>
            </a:r>
          </a:p>
          <a:p>
            <a:pPr marL="0" indent="0">
              <a:buNone/>
            </a:pPr>
            <a:endParaRPr lang="en-US" dirty="0"/>
          </a:p>
          <a:p>
            <a:endParaRPr lang="en-US" dirty="0"/>
          </a:p>
        </p:txBody>
      </p:sp>
      <p:pic>
        <p:nvPicPr>
          <p:cNvPr id="5" name="Picture 4"/>
          <p:cNvPicPr>
            <a:picLocks noChangeAspect="1"/>
          </p:cNvPicPr>
          <p:nvPr/>
        </p:nvPicPr>
        <p:blipFill>
          <a:blip r:embed="rId3"/>
          <a:stretch>
            <a:fillRect/>
          </a:stretch>
        </p:blipFill>
        <p:spPr>
          <a:xfrm>
            <a:off x="7325695" y="1140298"/>
            <a:ext cx="1818305" cy="4551206"/>
          </a:xfrm>
          <a:prstGeom prst="rect">
            <a:avLst/>
          </a:prstGeom>
        </p:spPr>
      </p:pic>
      <p:sp>
        <p:nvSpPr>
          <p:cNvPr id="4" name="Slide Number Placeholder 3"/>
          <p:cNvSpPr>
            <a:spLocks noGrp="1"/>
          </p:cNvSpPr>
          <p:nvPr>
            <p:ph type="sldNum" sz="quarter" idx="12"/>
          </p:nvPr>
        </p:nvSpPr>
        <p:spPr/>
        <p:txBody>
          <a:bodyPr/>
          <a:lstStyle/>
          <a:p>
            <a:fld id="{BFA4A6A7-7591-4D7E-A0BB-401312694027}" type="slidenum">
              <a:rPr lang="en-US" smtClean="0"/>
              <a:pPr/>
              <a:t>5</a:t>
            </a:fld>
            <a:endParaRPr lang="en-US" dirty="0"/>
          </a:p>
        </p:txBody>
      </p:sp>
    </p:spTree>
    <p:extLst>
      <p:ext uri="{BB962C8B-B14F-4D97-AF65-F5344CB8AC3E}">
        <p14:creationId xmlns:p14="http://schemas.microsoft.com/office/powerpoint/2010/main" val="122644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1000"/>
                                        <p:tgtEl>
                                          <p:spTgt spid="3">
                                            <p:txEl>
                                              <p:pRg st="1" end="1"/>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1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1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anim calcmode="lin" valueType="num">
                                      <p:cBhvr>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87823"/>
            <a:ext cx="3718779" cy="5483086"/>
          </a:xfrm>
          <a:prstGeom prst="rect">
            <a:avLst/>
          </a:prstGeom>
          <a:solidFill>
            <a:srgbClr val="C00000">
              <a:alpha val="20000"/>
            </a:srgbClr>
          </a:solidFill>
        </p:spPr>
      </p:pic>
      <p:pic>
        <p:nvPicPr>
          <p:cNvPr id="5" name="Picture 4"/>
          <p:cNvPicPr>
            <a:picLocks noChangeAspect="1"/>
          </p:cNvPicPr>
          <p:nvPr/>
        </p:nvPicPr>
        <p:blipFill>
          <a:blip r:embed="rId4"/>
          <a:stretch>
            <a:fillRect/>
          </a:stretch>
        </p:blipFill>
        <p:spPr>
          <a:xfrm>
            <a:off x="7671249" y="211208"/>
            <a:ext cx="1438275" cy="3276600"/>
          </a:xfrm>
          <a:prstGeom prst="rect">
            <a:avLst/>
          </a:prstGeom>
        </p:spPr>
      </p:pic>
      <p:pic>
        <p:nvPicPr>
          <p:cNvPr id="6" name="Picture 5"/>
          <p:cNvPicPr>
            <a:picLocks noChangeAspect="1"/>
          </p:cNvPicPr>
          <p:nvPr/>
        </p:nvPicPr>
        <p:blipFill>
          <a:blip r:embed="rId5"/>
          <a:stretch>
            <a:fillRect/>
          </a:stretch>
        </p:blipFill>
        <p:spPr>
          <a:xfrm>
            <a:off x="3909000" y="679731"/>
            <a:ext cx="3721789" cy="5483086"/>
          </a:xfrm>
          <a:prstGeom prst="rect">
            <a:avLst/>
          </a:prstGeom>
        </p:spPr>
      </p:pic>
      <p:sp>
        <p:nvSpPr>
          <p:cNvPr id="7" name="Rectangle 6"/>
          <p:cNvSpPr/>
          <p:nvPr/>
        </p:nvSpPr>
        <p:spPr>
          <a:xfrm>
            <a:off x="7703618" y="687823"/>
            <a:ext cx="1440382" cy="28322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69142" y="1377444"/>
            <a:ext cx="1440382" cy="28322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8417" y="5025154"/>
            <a:ext cx="299406" cy="283222"/>
          </a:xfrm>
          <a:prstGeom prst="ellipse">
            <a:avLst/>
          </a:prstGeom>
          <a:solidFill>
            <a:srgbClr val="C00000">
              <a:alpha val="1000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6"/>
          <a:stretch>
            <a:fillRect/>
          </a:stretch>
        </p:blipFill>
        <p:spPr>
          <a:xfrm>
            <a:off x="7966609" y="3894208"/>
            <a:ext cx="914400" cy="2457450"/>
          </a:xfrm>
          <a:prstGeom prst="rect">
            <a:avLst/>
          </a:prstGeom>
        </p:spPr>
      </p:pic>
      <p:sp>
        <p:nvSpPr>
          <p:cNvPr id="11" name="Oval 10"/>
          <p:cNvSpPr/>
          <p:nvPr/>
        </p:nvSpPr>
        <p:spPr>
          <a:xfrm>
            <a:off x="2067692" y="4047494"/>
            <a:ext cx="299406" cy="283222"/>
          </a:xfrm>
          <a:prstGeom prst="ellipse">
            <a:avLst/>
          </a:prstGeom>
          <a:solidFill>
            <a:srgbClr val="C00000">
              <a:alpha val="1000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06643" y="2175562"/>
            <a:ext cx="299406" cy="283222"/>
          </a:xfrm>
          <a:prstGeom prst="ellipse">
            <a:avLst/>
          </a:prstGeom>
          <a:solidFill>
            <a:srgbClr val="C00000">
              <a:alpha val="1000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1202" y="3562709"/>
            <a:ext cx="299406" cy="271114"/>
          </a:xfrm>
          <a:prstGeom prst="ellipse">
            <a:avLst/>
          </a:prstGeom>
          <a:solidFill>
            <a:srgbClr val="C00000">
              <a:alpha val="1000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497466" y="3850792"/>
            <a:ext cx="299406" cy="283222"/>
          </a:xfrm>
          <a:prstGeom prst="ellipse">
            <a:avLst/>
          </a:prstGeom>
          <a:solidFill>
            <a:srgbClr val="C00000">
              <a:alpha val="1000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597544" y="6519446"/>
            <a:ext cx="2783660" cy="338554"/>
          </a:xfrm>
          <a:prstGeom prst="rect">
            <a:avLst/>
          </a:prstGeom>
          <a:noFill/>
        </p:spPr>
        <p:txBody>
          <a:bodyPr wrap="square" rtlCol="0">
            <a:spAutoFit/>
          </a:bodyPr>
          <a:lstStyle/>
          <a:p>
            <a:r>
              <a:rPr lang="en-US" sz="1600" dirty="0">
                <a:solidFill>
                  <a:srgbClr val="C00000"/>
                </a:solidFill>
              </a:rPr>
              <a:t>Each 0.1 horizontal is ≈1 inch</a:t>
            </a:r>
          </a:p>
        </p:txBody>
      </p:sp>
      <p:sp>
        <p:nvSpPr>
          <p:cNvPr id="2" name="Slide Number Placeholder 1"/>
          <p:cNvSpPr>
            <a:spLocks noGrp="1"/>
          </p:cNvSpPr>
          <p:nvPr>
            <p:ph type="sldNum" sz="quarter" idx="12"/>
          </p:nvPr>
        </p:nvSpPr>
        <p:spPr/>
        <p:txBody>
          <a:bodyPr/>
          <a:lstStyle/>
          <a:p>
            <a:fld id="{BFA4A6A7-7591-4D7E-A0BB-401312694027}" type="slidenum">
              <a:rPr lang="en-US" smtClean="0"/>
              <a:pPr/>
              <a:t>6</a:t>
            </a:fld>
            <a:endParaRPr lang="en-US" dirty="0"/>
          </a:p>
        </p:txBody>
      </p:sp>
      <p:sp>
        <p:nvSpPr>
          <p:cNvPr id="15" name="TextBox 14"/>
          <p:cNvSpPr txBox="1"/>
          <p:nvPr/>
        </p:nvSpPr>
        <p:spPr>
          <a:xfrm>
            <a:off x="309706" y="6170909"/>
            <a:ext cx="1181804" cy="276999"/>
          </a:xfrm>
          <a:prstGeom prst="rect">
            <a:avLst/>
          </a:prstGeom>
          <a:noFill/>
        </p:spPr>
        <p:txBody>
          <a:bodyPr wrap="square" rtlCol="0">
            <a:spAutoFit/>
          </a:bodyPr>
          <a:lstStyle/>
          <a:p>
            <a:r>
              <a:rPr lang="en-US" sz="1200" dirty="0">
                <a:solidFill>
                  <a:srgbClr val="002060"/>
                </a:solidFill>
              </a:rPr>
              <a:t>Negative values</a:t>
            </a:r>
          </a:p>
        </p:txBody>
      </p:sp>
      <p:sp>
        <p:nvSpPr>
          <p:cNvPr id="16" name="TextBox 15"/>
          <p:cNvSpPr txBox="1"/>
          <p:nvPr/>
        </p:nvSpPr>
        <p:spPr>
          <a:xfrm>
            <a:off x="2217395" y="6170909"/>
            <a:ext cx="1181804" cy="276999"/>
          </a:xfrm>
          <a:prstGeom prst="rect">
            <a:avLst/>
          </a:prstGeom>
          <a:noFill/>
        </p:spPr>
        <p:txBody>
          <a:bodyPr wrap="square" rtlCol="0">
            <a:spAutoFit/>
          </a:bodyPr>
          <a:lstStyle/>
          <a:p>
            <a:r>
              <a:rPr lang="en-US" sz="1200" dirty="0">
                <a:solidFill>
                  <a:srgbClr val="002060"/>
                </a:solidFill>
              </a:rPr>
              <a:t>Positive values</a:t>
            </a:r>
          </a:p>
        </p:txBody>
      </p:sp>
      <p:sp>
        <p:nvSpPr>
          <p:cNvPr id="17" name="TextBox 16"/>
          <p:cNvSpPr txBox="1"/>
          <p:nvPr/>
        </p:nvSpPr>
        <p:spPr>
          <a:xfrm>
            <a:off x="4278939" y="6173035"/>
            <a:ext cx="1181804" cy="276999"/>
          </a:xfrm>
          <a:prstGeom prst="rect">
            <a:avLst/>
          </a:prstGeom>
          <a:noFill/>
        </p:spPr>
        <p:txBody>
          <a:bodyPr wrap="square" rtlCol="0">
            <a:spAutoFit/>
          </a:bodyPr>
          <a:lstStyle/>
          <a:p>
            <a:r>
              <a:rPr lang="en-US" sz="1200" dirty="0">
                <a:solidFill>
                  <a:srgbClr val="002060"/>
                </a:solidFill>
              </a:rPr>
              <a:t>Negative values</a:t>
            </a:r>
          </a:p>
        </p:txBody>
      </p:sp>
      <p:sp>
        <p:nvSpPr>
          <p:cNvPr id="19" name="TextBox 18"/>
          <p:cNvSpPr txBox="1"/>
          <p:nvPr/>
        </p:nvSpPr>
        <p:spPr>
          <a:xfrm>
            <a:off x="6186628" y="6173035"/>
            <a:ext cx="1181804" cy="276999"/>
          </a:xfrm>
          <a:prstGeom prst="rect">
            <a:avLst/>
          </a:prstGeom>
          <a:noFill/>
        </p:spPr>
        <p:txBody>
          <a:bodyPr wrap="square" rtlCol="0">
            <a:spAutoFit/>
          </a:bodyPr>
          <a:lstStyle/>
          <a:p>
            <a:r>
              <a:rPr lang="en-US" sz="1200" dirty="0">
                <a:solidFill>
                  <a:srgbClr val="002060"/>
                </a:solidFill>
              </a:rPr>
              <a:t>Positive values</a:t>
            </a:r>
          </a:p>
        </p:txBody>
      </p:sp>
    </p:spTree>
    <p:extLst>
      <p:ext uri="{BB962C8B-B14F-4D97-AF65-F5344CB8AC3E}">
        <p14:creationId xmlns:p14="http://schemas.microsoft.com/office/powerpoint/2010/main" val="1042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edge">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3955313" y="2441607"/>
            <a:ext cx="5191051" cy="1748783"/>
          </a:xfrm>
          <a:prstGeom prst="rect">
            <a:avLst/>
          </a:prstGeom>
        </p:spPr>
      </p:pic>
      <p:pic>
        <p:nvPicPr>
          <p:cNvPr id="4" name="Picture 3"/>
          <p:cNvPicPr>
            <a:picLocks noChangeAspect="1"/>
          </p:cNvPicPr>
          <p:nvPr/>
        </p:nvPicPr>
        <p:blipFill>
          <a:blip r:embed="rId4"/>
          <a:stretch>
            <a:fillRect/>
          </a:stretch>
        </p:blipFill>
        <p:spPr>
          <a:xfrm>
            <a:off x="143303" y="1122851"/>
            <a:ext cx="3718779" cy="5483086"/>
          </a:xfrm>
          <a:prstGeom prst="rect">
            <a:avLst/>
          </a:prstGeom>
        </p:spPr>
      </p:pic>
      <p:sp>
        <p:nvSpPr>
          <p:cNvPr id="5" name="Rectangle 4"/>
          <p:cNvSpPr/>
          <p:nvPr/>
        </p:nvSpPr>
        <p:spPr>
          <a:xfrm>
            <a:off x="918445" y="2899002"/>
            <a:ext cx="2093082" cy="1740381"/>
          </a:xfrm>
          <a:prstGeom prst="rect">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11676" y="2899002"/>
            <a:ext cx="1906621" cy="1740381"/>
          </a:xfrm>
          <a:prstGeom prst="rect">
            <a:avLst/>
          </a:prstGeom>
          <a:noFill/>
          <a:ln w="12700"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p:txBody>
          <a:bodyPr>
            <a:normAutofit fontScale="90000"/>
          </a:bodyPr>
          <a:lstStyle/>
          <a:p>
            <a:r>
              <a:rPr lang="en-US" dirty="0"/>
              <a:t>Philosophical</a:t>
            </a:r>
          </a:p>
        </p:txBody>
      </p:sp>
      <p:sp>
        <p:nvSpPr>
          <p:cNvPr id="10" name="Slide Number Placeholder 9"/>
          <p:cNvSpPr>
            <a:spLocks noGrp="1"/>
          </p:cNvSpPr>
          <p:nvPr>
            <p:ph type="sldNum" sz="quarter" idx="12"/>
          </p:nvPr>
        </p:nvSpPr>
        <p:spPr/>
        <p:txBody>
          <a:bodyPr/>
          <a:lstStyle/>
          <a:p>
            <a:fld id="{BFA4A6A7-7591-4D7E-A0BB-401312694027}" type="slidenum">
              <a:rPr lang="en-US" smtClean="0"/>
              <a:pPr/>
              <a:t>7</a:t>
            </a:fld>
            <a:endParaRPr lang="en-US" dirty="0"/>
          </a:p>
        </p:txBody>
      </p:sp>
      <p:sp>
        <p:nvSpPr>
          <p:cNvPr id="15" name="Rectangle 14"/>
          <p:cNvSpPr/>
          <p:nvPr/>
        </p:nvSpPr>
        <p:spPr>
          <a:xfrm>
            <a:off x="4377447" y="3570051"/>
            <a:ext cx="4766553" cy="243192"/>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77446" y="3947198"/>
            <a:ext cx="4766553" cy="243192"/>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27543" y="6581001"/>
            <a:ext cx="1181804" cy="276999"/>
          </a:xfrm>
          <a:prstGeom prst="rect">
            <a:avLst/>
          </a:prstGeom>
          <a:noFill/>
        </p:spPr>
        <p:txBody>
          <a:bodyPr wrap="square" rtlCol="0">
            <a:spAutoFit/>
          </a:bodyPr>
          <a:lstStyle/>
          <a:p>
            <a:r>
              <a:rPr lang="en-US" sz="1200" dirty="0">
                <a:solidFill>
                  <a:srgbClr val="002060"/>
                </a:solidFill>
              </a:rPr>
              <a:t>Negative values</a:t>
            </a:r>
          </a:p>
        </p:txBody>
      </p:sp>
      <p:sp>
        <p:nvSpPr>
          <p:cNvPr id="13" name="TextBox 12"/>
          <p:cNvSpPr txBox="1"/>
          <p:nvPr/>
        </p:nvSpPr>
        <p:spPr>
          <a:xfrm>
            <a:off x="2235232" y="6581001"/>
            <a:ext cx="1181804" cy="276999"/>
          </a:xfrm>
          <a:prstGeom prst="rect">
            <a:avLst/>
          </a:prstGeom>
          <a:noFill/>
        </p:spPr>
        <p:txBody>
          <a:bodyPr wrap="square" rtlCol="0">
            <a:spAutoFit/>
          </a:bodyPr>
          <a:lstStyle/>
          <a:p>
            <a:r>
              <a:rPr lang="en-US" sz="1200" dirty="0">
                <a:solidFill>
                  <a:srgbClr val="002060"/>
                </a:solidFill>
              </a:rPr>
              <a:t>Positive values</a:t>
            </a:r>
          </a:p>
        </p:txBody>
      </p:sp>
    </p:spTree>
    <p:extLst>
      <p:ext uri="{BB962C8B-B14F-4D97-AF65-F5344CB8AC3E}">
        <p14:creationId xmlns:p14="http://schemas.microsoft.com/office/powerpoint/2010/main" val="130907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edge">
                                      <p:cBhvr>
                                        <p:cTn id="17" dur="2000"/>
                                        <p:tgtEl>
                                          <p:spTgt spid="15"/>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par>
                                <p:cTn id="27" presetID="2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edge">
                                      <p:cBhvr>
                                        <p:cTn id="29" dur="2000"/>
                                        <p:tgtEl>
                                          <p:spTgt spid="16"/>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5" grpId="0" animBg="1"/>
      <p:bldP spid="15" grpId="1"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87823"/>
            <a:ext cx="3718779" cy="5483086"/>
          </a:xfrm>
          <a:prstGeom prst="rect">
            <a:avLst/>
          </a:prstGeom>
          <a:solidFill>
            <a:srgbClr val="C00000">
              <a:alpha val="20000"/>
            </a:srgbClr>
          </a:solidFill>
        </p:spPr>
      </p:pic>
      <p:pic>
        <p:nvPicPr>
          <p:cNvPr id="5" name="Picture 4"/>
          <p:cNvPicPr>
            <a:picLocks noChangeAspect="1"/>
          </p:cNvPicPr>
          <p:nvPr/>
        </p:nvPicPr>
        <p:blipFill>
          <a:blip r:embed="rId4"/>
          <a:stretch>
            <a:fillRect/>
          </a:stretch>
        </p:blipFill>
        <p:spPr>
          <a:xfrm>
            <a:off x="7671249" y="211208"/>
            <a:ext cx="1438275" cy="3276600"/>
          </a:xfrm>
          <a:prstGeom prst="rect">
            <a:avLst/>
          </a:prstGeom>
        </p:spPr>
      </p:pic>
      <p:pic>
        <p:nvPicPr>
          <p:cNvPr id="6" name="Picture 5"/>
          <p:cNvPicPr>
            <a:picLocks noChangeAspect="1"/>
          </p:cNvPicPr>
          <p:nvPr/>
        </p:nvPicPr>
        <p:blipFill>
          <a:blip r:embed="rId5"/>
          <a:stretch>
            <a:fillRect/>
          </a:stretch>
        </p:blipFill>
        <p:spPr>
          <a:xfrm>
            <a:off x="3909000" y="679731"/>
            <a:ext cx="3721789" cy="5483086"/>
          </a:xfrm>
          <a:prstGeom prst="rect">
            <a:avLst/>
          </a:prstGeom>
        </p:spPr>
      </p:pic>
      <p:sp>
        <p:nvSpPr>
          <p:cNvPr id="7" name="Rectangle 6"/>
          <p:cNvSpPr/>
          <p:nvPr/>
        </p:nvSpPr>
        <p:spPr>
          <a:xfrm>
            <a:off x="7703618" y="687823"/>
            <a:ext cx="1440382" cy="28322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69142" y="1377444"/>
            <a:ext cx="1440382" cy="28322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6"/>
          <a:stretch>
            <a:fillRect/>
          </a:stretch>
        </p:blipFill>
        <p:spPr>
          <a:xfrm>
            <a:off x="7966609" y="3894208"/>
            <a:ext cx="914400" cy="2457450"/>
          </a:xfrm>
          <a:prstGeom prst="rect">
            <a:avLst/>
          </a:prstGeom>
        </p:spPr>
      </p:pic>
      <p:sp>
        <p:nvSpPr>
          <p:cNvPr id="18" name="TextBox 17"/>
          <p:cNvSpPr txBox="1"/>
          <p:nvPr/>
        </p:nvSpPr>
        <p:spPr>
          <a:xfrm>
            <a:off x="2582900" y="6412561"/>
            <a:ext cx="2783660" cy="338554"/>
          </a:xfrm>
          <a:prstGeom prst="rect">
            <a:avLst/>
          </a:prstGeom>
          <a:noFill/>
        </p:spPr>
        <p:txBody>
          <a:bodyPr wrap="square" rtlCol="0">
            <a:spAutoFit/>
          </a:bodyPr>
          <a:lstStyle/>
          <a:p>
            <a:r>
              <a:rPr lang="en-US" sz="1600" dirty="0">
                <a:solidFill>
                  <a:srgbClr val="C00000"/>
                </a:solidFill>
              </a:rPr>
              <a:t>Each 0.1 horizontal is ≈1 inch</a:t>
            </a:r>
          </a:p>
        </p:txBody>
      </p:sp>
      <p:sp>
        <p:nvSpPr>
          <p:cNvPr id="19" name="Rectangle 18"/>
          <p:cNvSpPr/>
          <p:nvPr/>
        </p:nvSpPr>
        <p:spPr>
          <a:xfrm>
            <a:off x="4720346" y="2516623"/>
            <a:ext cx="2085055" cy="1755972"/>
          </a:xfrm>
          <a:prstGeom prst="rect">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92871" y="2508690"/>
            <a:ext cx="2095986" cy="1740381"/>
          </a:xfrm>
          <a:prstGeom prst="rect">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811033" y="2516623"/>
            <a:ext cx="1889172" cy="1755972"/>
          </a:xfrm>
          <a:prstGeom prst="rect">
            <a:avLst/>
          </a:prstGeom>
          <a:noFill/>
          <a:ln w="12700"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00608" y="2500894"/>
            <a:ext cx="1889172" cy="1755972"/>
          </a:xfrm>
          <a:prstGeom prst="rect">
            <a:avLst/>
          </a:prstGeom>
          <a:noFill/>
          <a:ln w="12700"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FA4A6A7-7591-4D7E-A0BB-401312694027}" type="slidenum">
              <a:rPr lang="en-US" smtClean="0"/>
              <a:pPr/>
              <a:t>8</a:t>
            </a:fld>
            <a:endParaRPr lang="en-US" dirty="0"/>
          </a:p>
        </p:txBody>
      </p:sp>
      <p:sp>
        <p:nvSpPr>
          <p:cNvPr id="14" name="TextBox 13"/>
          <p:cNvSpPr txBox="1"/>
          <p:nvPr/>
        </p:nvSpPr>
        <p:spPr>
          <a:xfrm>
            <a:off x="309706" y="6170909"/>
            <a:ext cx="1181804" cy="276999"/>
          </a:xfrm>
          <a:prstGeom prst="rect">
            <a:avLst/>
          </a:prstGeom>
          <a:noFill/>
        </p:spPr>
        <p:txBody>
          <a:bodyPr wrap="square" rtlCol="0">
            <a:spAutoFit/>
          </a:bodyPr>
          <a:lstStyle/>
          <a:p>
            <a:r>
              <a:rPr lang="en-US" sz="1200" dirty="0">
                <a:solidFill>
                  <a:srgbClr val="002060"/>
                </a:solidFill>
              </a:rPr>
              <a:t>Negative values</a:t>
            </a:r>
          </a:p>
        </p:txBody>
      </p:sp>
      <p:sp>
        <p:nvSpPr>
          <p:cNvPr id="15" name="TextBox 14"/>
          <p:cNvSpPr txBox="1"/>
          <p:nvPr/>
        </p:nvSpPr>
        <p:spPr>
          <a:xfrm>
            <a:off x="2217395" y="6170909"/>
            <a:ext cx="1181804" cy="276999"/>
          </a:xfrm>
          <a:prstGeom prst="rect">
            <a:avLst/>
          </a:prstGeom>
          <a:noFill/>
        </p:spPr>
        <p:txBody>
          <a:bodyPr wrap="square" rtlCol="0">
            <a:spAutoFit/>
          </a:bodyPr>
          <a:lstStyle/>
          <a:p>
            <a:r>
              <a:rPr lang="en-US" sz="1200" dirty="0">
                <a:solidFill>
                  <a:srgbClr val="002060"/>
                </a:solidFill>
              </a:rPr>
              <a:t>Positive values</a:t>
            </a:r>
          </a:p>
        </p:txBody>
      </p:sp>
      <p:sp>
        <p:nvSpPr>
          <p:cNvPr id="16" name="TextBox 15"/>
          <p:cNvSpPr txBox="1"/>
          <p:nvPr/>
        </p:nvSpPr>
        <p:spPr>
          <a:xfrm>
            <a:off x="4233911" y="6170909"/>
            <a:ext cx="1181804" cy="276999"/>
          </a:xfrm>
          <a:prstGeom prst="rect">
            <a:avLst/>
          </a:prstGeom>
          <a:noFill/>
        </p:spPr>
        <p:txBody>
          <a:bodyPr wrap="square" rtlCol="0">
            <a:spAutoFit/>
          </a:bodyPr>
          <a:lstStyle/>
          <a:p>
            <a:r>
              <a:rPr lang="en-US" sz="1200" dirty="0">
                <a:solidFill>
                  <a:srgbClr val="002060"/>
                </a:solidFill>
              </a:rPr>
              <a:t>Negative values</a:t>
            </a:r>
          </a:p>
        </p:txBody>
      </p:sp>
      <p:sp>
        <p:nvSpPr>
          <p:cNvPr id="17" name="TextBox 16"/>
          <p:cNvSpPr txBox="1"/>
          <p:nvPr/>
        </p:nvSpPr>
        <p:spPr>
          <a:xfrm>
            <a:off x="6141600" y="6170909"/>
            <a:ext cx="1181804" cy="276999"/>
          </a:xfrm>
          <a:prstGeom prst="rect">
            <a:avLst/>
          </a:prstGeom>
          <a:noFill/>
        </p:spPr>
        <p:txBody>
          <a:bodyPr wrap="square" rtlCol="0">
            <a:spAutoFit/>
          </a:bodyPr>
          <a:lstStyle/>
          <a:p>
            <a:r>
              <a:rPr lang="en-US" sz="1200" dirty="0">
                <a:solidFill>
                  <a:srgbClr val="002060"/>
                </a:solidFill>
              </a:rPr>
              <a:t>Positive values</a:t>
            </a:r>
          </a:p>
        </p:txBody>
      </p:sp>
    </p:spTree>
    <p:extLst>
      <p:ext uri="{BB962C8B-B14F-4D97-AF65-F5344CB8AC3E}">
        <p14:creationId xmlns:p14="http://schemas.microsoft.com/office/powerpoint/2010/main" val="296071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2000"/>
                                        <p:tgtEl>
                                          <p:spTgt spid="2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heel(1)">
                                      <p:cBhvr>
                                        <p:cTn id="10" dur="2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heel(1)">
                                      <p:cBhvr>
                                        <p:cTn id="15" dur="2000"/>
                                        <p:tgtEl>
                                          <p:spTgt spid="20"/>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heel(1)">
                                      <p:cBhvr>
                                        <p:cTn id="1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Dave Brown SEC Pitch Analysis</a:t>
            </a:r>
          </a:p>
        </p:txBody>
      </p:sp>
      <p:sp>
        <p:nvSpPr>
          <p:cNvPr id="4" name="Slide Number Placeholder 3"/>
          <p:cNvSpPr>
            <a:spLocks noGrp="1"/>
          </p:cNvSpPr>
          <p:nvPr>
            <p:ph type="sldNum" sz="quarter" idx="12"/>
          </p:nvPr>
        </p:nvSpPr>
        <p:spPr/>
        <p:txBody>
          <a:bodyPr/>
          <a:lstStyle/>
          <a:p>
            <a:fld id="{BFA4A6A7-7591-4D7E-A0BB-401312694027}" type="slidenum">
              <a:rPr lang="en-US" smtClean="0"/>
              <a:pPr/>
              <a:t>9</a:t>
            </a:fld>
            <a:endParaRPr lang="en-US" dirty="0"/>
          </a:p>
        </p:txBody>
      </p:sp>
      <p:sp>
        <p:nvSpPr>
          <p:cNvPr id="7" name="Content Placeholder 6"/>
          <p:cNvSpPr>
            <a:spLocks noGrp="1"/>
          </p:cNvSpPr>
          <p:nvPr>
            <p:ph idx="1"/>
          </p:nvPr>
        </p:nvSpPr>
        <p:spPr/>
        <p:txBody>
          <a:bodyPr/>
          <a:lstStyle/>
          <a:p>
            <a:endParaRPr lang="en-US"/>
          </a:p>
        </p:txBody>
      </p:sp>
      <p:pic>
        <p:nvPicPr>
          <p:cNvPr id="8" name="Picture 7"/>
          <p:cNvPicPr>
            <a:picLocks noChangeAspect="1"/>
          </p:cNvPicPr>
          <p:nvPr/>
        </p:nvPicPr>
        <p:blipFill>
          <a:blip r:embed="rId3"/>
          <a:stretch>
            <a:fillRect/>
          </a:stretch>
        </p:blipFill>
        <p:spPr>
          <a:xfrm>
            <a:off x="0" y="965200"/>
            <a:ext cx="9144000" cy="1954443"/>
          </a:xfrm>
          <a:prstGeom prst="rect">
            <a:avLst/>
          </a:prstGeom>
        </p:spPr>
      </p:pic>
      <p:pic>
        <p:nvPicPr>
          <p:cNvPr id="9" name="Picture 8"/>
          <p:cNvPicPr>
            <a:picLocks noChangeAspect="1"/>
          </p:cNvPicPr>
          <p:nvPr/>
        </p:nvPicPr>
        <p:blipFill>
          <a:blip r:embed="rId4"/>
          <a:stretch>
            <a:fillRect/>
          </a:stretch>
        </p:blipFill>
        <p:spPr>
          <a:xfrm>
            <a:off x="0" y="3571081"/>
            <a:ext cx="9144000" cy="2020186"/>
          </a:xfrm>
          <a:prstGeom prst="rect">
            <a:avLst/>
          </a:prstGeom>
        </p:spPr>
      </p:pic>
    </p:spTree>
    <p:extLst>
      <p:ext uri="{BB962C8B-B14F-4D97-AF65-F5344CB8AC3E}">
        <p14:creationId xmlns:p14="http://schemas.microsoft.com/office/powerpoint/2010/main" val="19204936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1595</TotalTime>
  <Words>1447</Words>
  <Application>Microsoft Office PowerPoint</Application>
  <PresentationFormat>On-screen Show (4:3)</PresentationFormat>
  <Paragraphs>142</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Goudy Old Style</vt:lpstr>
      <vt:lpstr>Office Theme</vt:lpstr>
      <vt:lpstr>Using Technology to Improve Your Platework</vt:lpstr>
      <vt:lpstr>Introduction</vt:lpstr>
      <vt:lpstr>Trackman</vt:lpstr>
      <vt:lpstr>Trackman Data</vt:lpstr>
      <vt:lpstr>Trackman</vt:lpstr>
      <vt:lpstr>PowerPoint Presentation</vt:lpstr>
      <vt:lpstr>Philosophical</vt:lpstr>
      <vt:lpstr>PowerPoint Presentation</vt:lpstr>
      <vt:lpstr>Dave Brown SEC Pitch Analysis</vt:lpstr>
      <vt:lpstr>PowerPoint Presentation</vt:lpstr>
      <vt:lpstr>Trackman Thoughts</vt:lpstr>
      <vt:lpstr>Video From CF Camera</vt:lpstr>
      <vt:lpstr>Video From CF Camera</vt:lpstr>
      <vt:lpstr>Video From Behind Home Plate</vt:lpstr>
      <vt:lpstr>Partner (non-technology)</vt:lpstr>
      <vt:lpstr>Questions?</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Perry Ramicone (DESC Generation - 8)</dc:creator>
  <cp:lastModifiedBy>david brown</cp:lastModifiedBy>
  <cp:revision>61</cp:revision>
  <cp:lastPrinted>2022-01-30T03:40:51Z</cp:lastPrinted>
  <dcterms:created xsi:type="dcterms:W3CDTF">2022-01-13T16:59:59Z</dcterms:created>
  <dcterms:modified xsi:type="dcterms:W3CDTF">2022-02-08T00:46:18Z</dcterms:modified>
</cp:coreProperties>
</file>